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4"/>
  </p:notesMasterIdLst>
  <p:sldIdLst>
    <p:sldId id="501" r:id="rId4"/>
    <p:sldId id="654" r:id="rId5"/>
    <p:sldId id="648" r:id="rId6"/>
    <p:sldId id="655" r:id="rId7"/>
    <p:sldId id="615" r:id="rId8"/>
    <p:sldId id="544" r:id="rId9"/>
    <p:sldId id="614" r:id="rId10"/>
    <p:sldId id="474" r:id="rId11"/>
    <p:sldId id="495" r:id="rId12"/>
    <p:sldId id="493" r:id="rId13"/>
    <p:sldId id="617" r:id="rId14"/>
    <p:sldId id="612" r:id="rId15"/>
    <p:sldId id="611" r:id="rId16"/>
    <p:sldId id="607" r:id="rId17"/>
    <p:sldId id="609" r:id="rId18"/>
    <p:sldId id="651" r:id="rId19"/>
    <p:sldId id="652" r:id="rId20"/>
    <p:sldId id="653" r:id="rId21"/>
    <p:sldId id="597" r:id="rId22"/>
    <p:sldId id="598" r:id="rId23"/>
    <p:sldId id="599" r:id="rId24"/>
    <p:sldId id="600" r:id="rId25"/>
    <p:sldId id="601" r:id="rId26"/>
    <p:sldId id="603" r:id="rId27"/>
    <p:sldId id="605" r:id="rId28"/>
    <p:sldId id="619" r:id="rId29"/>
    <p:sldId id="646" r:id="rId30"/>
    <p:sldId id="621" r:id="rId31"/>
    <p:sldId id="622" r:id="rId32"/>
    <p:sldId id="657" r:id="rId33"/>
    <p:sldId id="650" r:id="rId34"/>
    <p:sldId id="623" r:id="rId35"/>
    <p:sldId id="624" r:id="rId36"/>
    <p:sldId id="625" r:id="rId37"/>
    <p:sldId id="626" r:id="rId38"/>
    <p:sldId id="628" r:id="rId39"/>
    <p:sldId id="641" r:id="rId40"/>
    <p:sldId id="647" r:id="rId41"/>
    <p:sldId id="656" r:id="rId42"/>
    <p:sldId id="64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9712" autoAdjust="0"/>
  </p:normalViewPr>
  <p:slideViewPr>
    <p:cSldViewPr snapToGrid="0">
      <p:cViewPr varScale="1">
        <p:scale>
          <a:sx n="111" d="100"/>
          <a:sy n="111" d="100"/>
        </p:scale>
        <p:origin x="1728" y="78"/>
      </p:cViewPr>
      <p:guideLst>
        <p:guide orient="horz" pos="2160"/>
        <p:guide pos="2880"/>
      </p:guideLst>
    </p:cSldViewPr>
  </p:slideViewPr>
  <p:notesTextViewPr>
    <p:cViewPr>
      <p:scale>
        <a:sx n="3" d="2"/>
        <a:sy n="3" d="2"/>
      </p:scale>
      <p:origin x="0" y="0"/>
    </p:cViewPr>
  </p:notesTextViewPr>
  <p:sorterViewPr>
    <p:cViewPr>
      <p:scale>
        <a:sx n="70" d="100"/>
        <a:sy n="70" d="100"/>
      </p:scale>
      <p:origin x="0" y="-31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EF0A5-4133-41B7-B939-270E54218464}" type="datetimeFigureOut">
              <a:rPr lang="en-US" smtClean="0"/>
              <a:t>7/20/2016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827BD6-2F8B-4858-BE40-CAA82DB9B719}" type="slidenum">
              <a:rPr lang="en-US" smtClean="0"/>
              <a:t>‹#›</a:t>
            </a:fld>
            <a:endParaRPr lang="en-US" dirty="0"/>
          </a:p>
        </p:txBody>
      </p:sp>
    </p:spTree>
    <p:extLst>
      <p:ext uri="{BB962C8B-B14F-4D97-AF65-F5344CB8AC3E}">
        <p14:creationId xmlns:p14="http://schemas.microsoft.com/office/powerpoint/2010/main" val="130740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256032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364070" y="6629400"/>
            <a:ext cx="779930" cy="228600"/>
          </a:xfrm>
        </p:spPr>
        <p:txBody>
          <a:bodyPr anchor="ctr"/>
          <a:lstStyle>
            <a:lvl1pPr>
              <a:defRPr sz="1000">
                <a:solidFill>
                  <a:schemeClr val="bg1"/>
                </a:solidFill>
              </a:defRPr>
            </a:lvl1pPr>
          </a:lstStyle>
          <a:p>
            <a:fld id="{7D4A7BFC-7979-47F1-BEF3-9154A3F66BA8}" type="slidenum">
              <a:rPr lang="en-US" smtClean="0"/>
              <a:pPr/>
              <a:t>‹#›</a:t>
            </a:fld>
            <a:endParaRPr lang="en-US" dirty="0"/>
          </a:p>
        </p:txBody>
      </p:sp>
    </p:spTree>
    <p:extLst>
      <p:ext uri="{BB962C8B-B14F-4D97-AF65-F5344CB8AC3E}">
        <p14:creationId xmlns:p14="http://schemas.microsoft.com/office/powerpoint/2010/main" val="368019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D4A7BFC-7979-47F1-BEF3-9154A3F66BA8}" type="slidenum">
              <a:rPr lang="en-US" smtClean="0"/>
              <a:t>‹#›</a:t>
            </a:fld>
            <a:endParaRPr lang="en-US" dirty="0"/>
          </a:p>
        </p:txBody>
      </p:sp>
    </p:spTree>
    <p:extLst>
      <p:ext uri="{BB962C8B-B14F-4D97-AF65-F5344CB8AC3E}">
        <p14:creationId xmlns:p14="http://schemas.microsoft.com/office/powerpoint/2010/main" val="289802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D4A7BFC-7979-47F1-BEF3-9154A3F66BA8}" type="slidenum">
              <a:rPr lang="en-US" smtClean="0"/>
              <a:t>‹#›</a:t>
            </a:fld>
            <a:endParaRPr lang="en-US" dirty="0"/>
          </a:p>
        </p:txBody>
      </p:sp>
    </p:spTree>
    <p:extLst>
      <p:ext uri="{BB962C8B-B14F-4D97-AF65-F5344CB8AC3E}">
        <p14:creationId xmlns:p14="http://schemas.microsoft.com/office/powerpoint/2010/main" val="1273681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extLst>
              <a:ext uri="{BEBA8EAE-BF5A-486C-A8C5-ECC9F3942E4B}">
                <a14:imgProps xmlns:a14="http://schemas.microsoft.com/office/drawing/2010/main">
                  <a14:imgLayer r:embed="rId3">
                    <a14:imgEffect>
                      <a14:saturation sat="36000"/>
                    </a14:imgEffect>
                    <a14:imgEffect>
                      <a14:brightnessContrast brigh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4320" y="1511166"/>
            <a:ext cx="8595360" cy="3335154"/>
          </a:xfrm>
          <a:solidFill>
            <a:schemeClr val="bg1"/>
          </a:solidFill>
          <a:ln>
            <a:solidFill>
              <a:schemeClr val="tx1"/>
            </a:solidFill>
          </a:ln>
        </p:spPr>
        <p:txBody>
          <a:bodyPr>
            <a:normAutofit/>
          </a:bodyPr>
          <a:lstStyle>
            <a:lvl1pPr algn="ctr">
              <a:defRPr sz="2400" b="1" i="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74320" y="5029200"/>
            <a:ext cx="8595360" cy="1417320"/>
          </a:xfrm>
          <a:ln>
            <a:solidFill>
              <a:schemeClr val="tx1"/>
            </a:solidFill>
          </a:ln>
        </p:spPr>
        <p:txBody>
          <a:bodyPr anchor="ctr" anchorCtr="0">
            <a:normAutofit/>
          </a:bodyPr>
          <a:lstStyle>
            <a:lvl1pPr marL="0" indent="0" algn="ctr">
              <a:buNone/>
              <a:defRPr sz="20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364070" y="6629400"/>
            <a:ext cx="779930" cy="228600"/>
          </a:xfrm>
        </p:spPr>
        <p:txBody>
          <a:bodyPr anchor="ctr"/>
          <a:lstStyle>
            <a:lvl1pPr>
              <a:defRPr sz="1000">
                <a:solidFill>
                  <a:schemeClr val="bg1"/>
                </a:solidFill>
              </a:defRPr>
            </a:lvl1pPr>
          </a:lstStyle>
          <a:p>
            <a:fld id="{7D4A7BFC-7979-47F1-BEF3-9154A3F66BA8}" type="slidenum">
              <a:rPr lang="en-US" smtClean="0">
                <a:solidFill>
                  <a:prstClr val="white"/>
                </a:solidFill>
              </a:rPr>
              <a:pPr/>
              <a:t>‹#›</a:t>
            </a:fld>
            <a:endParaRPr lang="en-US" dirty="0">
              <a:solidFill>
                <a:prstClr val="white"/>
              </a:solidFill>
            </a:endParaRPr>
          </a:p>
        </p:txBody>
      </p:sp>
      <p:sp>
        <p:nvSpPr>
          <p:cNvPr id="4" name="TextBox 3"/>
          <p:cNvSpPr txBox="1"/>
          <p:nvPr userDrawn="1"/>
        </p:nvSpPr>
        <p:spPr>
          <a:xfrm>
            <a:off x="0" y="19462"/>
            <a:ext cx="9167190" cy="1200329"/>
          </a:xfrm>
          <a:prstGeom prst="rect">
            <a:avLst/>
          </a:prstGeom>
          <a:noFill/>
        </p:spPr>
        <p:txBody>
          <a:bodyPr wrap="none" rtlCol="0">
            <a:spAutoFit/>
          </a:bodyPr>
          <a:lstStyle/>
          <a:p>
            <a:r>
              <a:rPr lang="en-US" sz="2400" b="1" i="1" dirty="0">
                <a:solidFill>
                  <a:prstClr val="black"/>
                </a:solidFill>
              </a:rPr>
              <a:t>International Composites Safety &amp; Certification (ICSC) - Working Group</a:t>
            </a:r>
          </a:p>
          <a:p>
            <a:r>
              <a:rPr lang="en-US" sz="2400" i="1" dirty="0">
                <a:solidFill>
                  <a:prstClr val="black"/>
                </a:solidFill>
              </a:rPr>
              <a:t>FAA/EASA/TCCA</a:t>
            </a:r>
          </a:p>
          <a:p>
            <a:r>
              <a:rPr lang="en-US" sz="2400" i="1" dirty="0">
                <a:solidFill>
                  <a:prstClr val="black"/>
                </a:solidFill>
              </a:rPr>
              <a:t>Airbus/Boeing/Bombardier/NIAR/Spirit</a:t>
            </a:r>
          </a:p>
        </p:txBody>
      </p:sp>
    </p:spTree>
    <p:extLst>
      <p:ext uri="{BB962C8B-B14F-4D97-AF65-F5344CB8AC3E}">
        <p14:creationId xmlns:p14="http://schemas.microsoft.com/office/powerpoint/2010/main" val="117835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 y="45720"/>
            <a:ext cx="9052560" cy="1188720"/>
          </a:xfrm>
          <a:solidFill>
            <a:schemeClr val="bg1"/>
          </a:solidFill>
          <a:ln>
            <a:solidFill>
              <a:schemeClr val="tx1"/>
            </a:solidFill>
          </a:ln>
        </p:spPr>
        <p:txBody>
          <a:bodyPr>
            <a:normAutofit/>
          </a:bodyPr>
          <a:lstStyle>
            <a:lvl1pPr>
              <a:defRPr sz="36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 y="1463039"/>
            <a:ext cx="9052560" cy="5138928"/>
          </a:xfrm>
          <a:ln>
            <a:solidFill>
              <a:schemeClr val="tx1"/>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412480" y="6629400"/>
            <a:ext cx="731520" cy="228600"/>
          </a:xfrm>
        </p:spPr>
        <p:txBody>
          <a:bodyPr/>
          <a:lstStyle/>
          <a:p>
            <a:fld id="{7D4A7BFC-7979-47F1-BEF3-9154A3F66BA8}" type="slidenum">
              <a:rPr lang="en-US" smtClean="0">
                <a:solidFill>
                  <a:prstClr val="white"/>
                </a:solidFill>
              </a:rPr>
              <a:pPr/>
              <a:t>‹#›</a:t>
            </a:fld>
            <a:endParaRPr lang="en-US" dirty="0">
              <a:solidFill>
                <a:prstClr val="white"/>
              </a:solidFill>
            </a:endParaRPr>
          </a:p>
        </p:txBody>
      </p:sp>
      <p:cxnSp>
        <p:nvCxnSpPr>
          <p:cNvPr id="7" name="Straight Connector 6"/>
          <p:cNvCxnSpPr/>
          <p:nvPr userDrawn="1"/>
        </p:nvCxnSpPr>
        <p:spPr>
          <a:xfrm>
            <a:off x="0" y="1287216"/>
            <a:ext cx="9098280" cy="0"/>
          </a:xfrm>
          <a:prstGeom prst="line">
            <a:avLst/>
          </a:prstGeom>
          <a:ln w="25400" cap="sq" cmpd="sng">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335677"/>
            <a:ext cx="8686800" cy="0"/>
          </a:xfrm>
          <a:prstGeom prst="line">
            <a:avLst/>
          </a:prstGeom>
          <a:ln w="25400" cap="sq" cmpd="sng">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384137"/>
            <a:ext cx="8229600" cy="0"/>
          </a:xfrm>
          <a:prstGeom prst="line">
            <a:avLst/>
          </a:prstGeom>
          <a:ln w="25400" cap="sq" cmpd="sng">
            <a:solidFill>
              <a:srgbClr val="3333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253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 y="45720"/>
            <a:ext cx="9052560" cy="1188720"/>
          </a:xfrm>
          <a:solidFill>
            <a:schemeClr val="bg1"/>
          </a:solidFill>
          <a:ln>
            <a:solidFill>
              <a:schemeClr val="tx1"/>
            </a:solidFill>
          </a:ln>
        </p:spPr>
        <p:txBody>
          <a:bodyPr anchor="ctr" anchorCtr="0">
            <a:normAutofit/>
          </a:bodyPr>
          <a:lstStyle>
            <a:lvl1pPr algn="ctr">
              <a:defRPr sz="3200" b="0" i="0" cap="none">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7D4A7BFC-7979-47F1-BEF3-9154A3F66BA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9569618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D4A7BFC-7979-47F1-BEF3-9154A3F66BA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8311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D4A7BFC-7979-47F1-BEF3-9154A3F66BA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11379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 y="45720"/>
            <a:ext cx="9052560" cy="1188720"/>
          </a:xfrm>
          <a:solidFill>
            <a:schemeClr val="bg1"/>
          </a:solidFill>
        </p:spPr>
        <p:txBody>
          <a:bodyPr/>
          <a:lstStyle>
            <a:lvl1pPr>
              <a:defRPr>
                <a:solidFill>
                  <a:schemeClr val="tx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7D4A7BFC-7979-47F1-BEF3-9154A3F66BA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6355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Rectangle 12"/>
          <p:cNvSpPr>
            <a:spLocks noChangeArrowheads="1"/>
          </p:cNvSpPr>
          <p:nvPr userDrawn="1"/>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spcBef>
                <a:spcPct val="50000"/>
              </a:spcBef>
              <a:buFontTx/>
              <a:buChar char="•"/>
              <a:defRPr/>
            </a:pPr>
            <a:endParaRPr lang="en-US" dirty="0">
              <a:solidFill>
                <a:prstClr val="black"/>
              </a:solidFill>
            </a:endParaRPr>
          </a:p>
        </p:txBody>
      </p:sp>
      <p:sp>
        <p:nvSpPr>
          <p:cNvPr id="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7" name="Rectangle 8"/>
          <p:cNvSpPr>
            <a:spLocks noGrp="1" noChangeArrowheads="1"/>
          </p:cNvSpPr>
          <p:nvPr>
            <p:ph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Select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25"/>
          <p:cNvGrpSpPr>
            <a:grpSpLocks/>
          </p:cNvGrpSpPr>
          <p:nvPr userDrawn="1"/>
        </p:nvGrpSpPr>
        <p:grpSpPr bwMode="auto">
          <a:xfrm>
            <a:off x="243766" y="6126163"/>
            <a:ext cx="2047875" cy="660400"/>
            <a:chOff x="3596" y="3859"/>
            <a:chExt cx="1290" cy="416"/>
          </a:xfrm>
        </p:grpSpPr>
        <p:pic>
          <p:nvPicPr>
            <p:cNvPr id="11"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7"/>
            <p:cNvSpPr txBox="1">
              <a:spLocks noChangeArrowheads="1"/>
            </p:cNvSpPr>
            <p:nvPr userDrawn="1"/>
          </p:nvSpPr>
          <p:spPr bwMode="auto">
            <a:xfrm>
              <a:off x="4023" y="3947"/>
              <a:ext cx="863" cy="254"/>
            </a:xfrm>
            <a:prstGeom prst="rect">
              <a:avLst/>
            </a:prstGeom>
            <a:noFill/>
            <a:ln>
              <a:noFill/>
            </a:ln>
            <a:effectLst/>
            <a:extLst/>
          </p:spPr>
          <p:txBody>
            <a:bodyPr wrap="none">
              <a:spAutoFit/>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dirty="0">
                  <a:solidFill>
                    <a:prstClr val="white"/>
                  </a:solidFill>
                </a:rPr>
                <a:t>Federal Aviation</a:t>
              </a:r>
            </a:p>
            <a:p>
              <a:pPr eaLnBrk="1" hangingPunct="1">
                <a:lnSpc>
                  <a:spcPct val="85000"/>
                </a:lnSpc>
                <a:spcBef>
                  <a:spcPct val="0"/>
                </a:spcBef>
                <a:buFontTx/>
                <a:buNone/>
                <a:defRPr/>
              </a:pPr>
              <a:r>
                <a:rPr lang="en-US" sz="1200" b="1" dirty="0">
                  <a:solidFill>
                    <a:prstClr val="white"/>
                  </a:solidFill>
                </a:rPr>
                <a:t>Administration</a:t>
              </a:r>
            </a:p>
          </p:txBody>
        </p:sp>
      </p:grpSp>
      <p:sp>
        <p:nvSpPr>
          <p:cNvPr id="4" name="Slide Number Placeholder 3"/>
          <p:cNvSpPr>
            <a:spLocks noGrp="1"/>
          </p:cNvSpPr>
          <p:nvPr>
            <p:ph type="sldNum" sz="quarter" idx="12"/>
          </p:nvPr>
        </p:nvSpPr>
        <p:spPr/>
        <p:txBody>
          <a:bodyPr/>
          <a:lstStyle>
            <a:lvl1pPr>
              <a:defRPr>
                <a:solidFill>
                  <a:schemeClr val="bg1"/>
                </a:solidFill>
              </a:defRPr>
            </a:lvl1pPr>
          </a:lstStyle>
          <a:p>
            <a:fld id="{7D4A7BFC-7979-47F1-BEF3-9154A3F66BA8}" type="slidenum">
              <a:rPr lang="en-US" smtClean="0">
                <a:solidFill>
                  <a:prstClr val="white"/>
                </a:solidFill>
              </a:rPr>
              <a:pPr/>
              <a:t>‹#›</a:t>
            </a:fld>
            <a:endParaRPr lang="en-US" dirty="0">
              <a:solidFill>
                <a:prstClr val="white"/>
              </a:solidFill>
            </a:endParaRPr>
          </a:p>
        </p:txBody>
      </p:sp>
      <p:sp>
        <p:nvSpPr>
          <p:cNvPr id="13" name="TextBox 12"/>
          <p:cNvSpPr txBox="1"/>
          <p:nvPr userDrawn="1"/>
        </p:nvSpPr>
        <p:spPr>
          <a:xfrm>
            <a:off x="2882210" y="6259678"/>
            <a:ext cx="3379580" cy="369332"/>
          </a:xfrm>
          <a:prstGeom prst="rect">
            <a:avLst/>
          </a:prstGeom>
          <a:noFill/>
        </p:spPr>
        <p:txBody>
          <a:bodyPr wrap="none" rtlCol="0">
            <a:spAutoFit/>
          </a:bodyPr>
          <a:lstStyle/>
          <a:p>
            <a:r>
              <a:rPr lang="en-US" dirty="0">
                <a:solidFill>
                  <a:prstClr val="white"/>
                </a:solidFill>
              </a:rPr>
              <a:t>SAE/CACRC Lisbon, Portugal, 2013</a:t>
            </a:r>
          </a:p>
        </p:txBody>
      </p:sp>
    </p:spTree>
    <p:extLst>
      <p:ext uri="{BB962C8B-B14F-4D97-AF65-F5344CB8AC3E}">
        <p14:creationId xmlns:p14="http://schemas.microsoft.com/office/powerpoint/2010/main" val="1107971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D4A7BFC-7979-47F1-BEF3-9154A3F66BA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0898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 y="45720"/>
            <a:ext cx="9052560" cy="1188720"/>
          </a:xfrm>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xfrm>
            <a:off x="45720" y="1463039"/>
            <a:ext cx="9052560" cy="513892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412480" y="6629400"/>
            <a:ext cx="731520" cy="228600"/>
          </a:xfrm>
        </p:spPr>
        <p:txBody>
          <a:bodyPr/>
          <a:lstStyle/>
          <a:p>
            <a:fld id="{7D4A7BFC-7979-47F1-BEF3-9154A3F66BA8}" type="slidenum">
              <a:rPr lang="en-US" smtClean="0"/>
              <a:t>‹#›</a:t>
            </a:fld>
            <a:endParaRPr lang="en-US" dirty="0"/>
          </a:p>
        </p:txBody>
      </p:sp>
      <p:cxnSp>
        <p:nvCxnSpPr>
          <p:cNvPr id="7" name="Straight Connector 6"/>
          <p:cNvCxnSpPr/>
          <p:nvPr userDrawn="1"/>
        </p:nvCxnSpPr>
        <p:spPr>
          <a:xfrm>
            <a:off x="0" y="1287216"/>
            <a:ext cx="9098280" cy="0"/>
          </a:xfrm>
          <a:prstGeom prst="line">
            <a:avLst/>
          </a:prstGeom>
          <a:ln w="25400" cap="sq" cmpd="sng">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335677"/>
            <a:ext cx="8686800" cy="0"/>
          </a:xfrm>
          <a:prstGeom prst="line">
            <a:avLst/>
          </a:prstGeom>
          <a:ln w="25400" cap="sq" cmpd="sng">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384137"/>
            <a:ext cx="8229600" cy="0"/>
          </a:xfrm>
          <a:prstGeom prst="line">
            <a:avLst/>
          </a:prstGeom>
          <a:ln w="25400" cap="sq" cmpd="sng">
            <a:solidFill>
              <a:srgbClr val="3333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344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D4A7BFC-7979-47F1-BEF3-9154A3F66BA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84389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D4A7BFC-7979-47F1-BEF3-9154A3F66BA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6971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D4A7BFC-7979-47F1-BEF3-9154A3F66BA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49419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CF9011-94B2-4280-8AFC-84498D5E9D21}"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52A81-2721-435C-93D0-5CD96C26F637}" type="slidenum">
              <a:rPr lang="en-US" smtClean="0"/>
              <a:t>‹#›</a:t>
            </a:fld>
            <a:endParaRPr lang="en-US"/>
          </a:p>
        </p:txBody>
      </p:sp>
    </p:spTree>
    <p:extLst>
      <p:ext uri="{BB962C8B-B14F-4D97-AF65-F5344CB8AC3E}">
        <p14:creationId xmlns:p14="http://schemas.microsoft.com/office/powerpoint/2010/main" val="3418387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CF9011-94B2-4280-8AFC-84498D5E9D21}"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52A81-2721-435C-93D0-5CD96C26F637}" type="slidenum">
              <a:rPr lang="en-US" smtClean="0"/>
              <a:t>‹#›</a:t>
            </a:fld>
            <a:endParaRPr lang="en-US"/>
          </a:p>
        </p:txBody>
      </p:sp>
    </p:spTree>
    <p:extLst>
      <p:ext uri="{BB962C8B-B14F-4D97-AF65-F5344CB8AC3E}">
        <p14:creationId xmlns:p14="http://schemas.microsoft.com/office/powerpoint/2010/main" val="2918222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CF9011-94B2-4280-8AFC-84498D5E9D21}"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52A81-2721-435C-93D0-5CD96C26F637}" type="slidenum">
              <a:rPr lang="en-US" smtClean="0"/>
              <a:t>‹#›</a:t>
            </a:fld>
            <a:endParaRPr lang="en-US"/>
          </a:p>
        </p:txBody>
      </p:sp>
    </p:spTree>
    <p:extLst>
      <p:ext uri="{BB962C8B-B14F-4D97-AF65-F5344CB8AC3E}">
        <p14:creationId xmlns:p14="http://schemas.microsoft.com/office/powerpoint/2010/main" val="2225624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CF9011-94B2-4280-8AFC-84498D5E9D21}"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52A81-2721-435C-93D0-5CD96C26F637}" type="slidenum">
              <a:rPr lang="en-US" smtClean="0"/>
              <a:t>‹#›</a:t>
            </a:fld>
            <a:endParaRPr lang="en-US"/>
          </a:p>
        </p:txBody>
      </p:sp>
    </p:spTree>
    <p:extLst>
      <p:ext uri="{BB962C8B-B14F-4D97-AF65-F5344CB8AC3E}">
        <p14:creationId xmlns:p14="http://schemas.microsoft.com/office/powerpoint/2010/main" val="532654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CF9011-94B2-4280-8AFC-84498D5E9D21}" type="datetimeFigureOut">
              <a:rPr lang="en-US" smtClean="0"/>
              <a:t>7/20/2016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352A81-2721-435C-93D0-5CD96C26F637}" type="slidenum">
              <a:rPr lang="en-US" smtClean="0"/>
              <a:t>‹#›</a:t>
            </a:fld>
            <a:endParaRPr lang="en-US"/>
          </a:p>
        </p:txBody>
      </p:sp>
    </p:spTree>
    <p:extLst>
      <p:ext uri="{BB962C8B-B14F-4D97-AF65-F5344CB8AC3E}">
        <p14:creationId xmlns:p14="http://schemas.microsoft.com/office/powerpoint/2010/main" val="2763490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CF9011-94B2-4280-8AFC-84498D5E9D21}" type="datetimeFigureOut">
              <a:rPr lang="en-US" smtClean="0"/>
              <a:t>7/20/2016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352A81-2721-435C-93D0-5CD96C26F637}" type="slidenum">
              <a:rPr lang="en-US" smtClean="0"/>
              <a:t>‹#›</a:t>
            </a:fld>
            <a:endParaRPr lang="en-US"/>
          </a:p>
        </p:txBody>
      </p:sp>
    </p:spTree>
    <p:extLst>
      <p:ext uri="{BB962C8B-B14F-4D97-AF65-F5344CB8AC3E}">
        <p14:creationId xmlns:p14="http://schemas.microsoft.com/office/powerpoint/2010/main" val="3666557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6" name="Slide Number Placeholder 5"/>
          <p:cNvSpPr>
            <a:spLocks noGrp="1"/>
          </p:cNvSpPr>
          <p:nvPr>
            <p:ph type="sldNum" sz="quarter" idx="12"/>
          </p:nvPr>
        </p:nvSpPr>
        <p:spPr/>
        <p:txBody>
          <a:bodyPr/>
          <a:lstStyle/>
          <a:p>
            <a:fld id="{7D4A7BFC-7979-47F1-BEF3-9154A3F66BA8}" type="slidenum">
              <a:rPr lang="en-US" smtClean="0"/>
              <a:t>‹#›</a:t>
            </a:fld>
            <a:endParaRPr lang="en-US" dirty="0"/>
          </a:p>
        </p:txBody>
      </p:sp>
    </p:spTree>
    <p:extLst>
      <p:ext uri="{BB962C8B-B14F-4D97-AF65-F5344CB8AC3E}">
        <p14:creationId xmlns:p14="http://schemas.microsoft.com/office/powerpoint/2010/main" val="414136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CF9011-94B2-4280-8AFC-84498D5E9D21}"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52A81-2721-435C-93D0-5CD96C26F637}" type="slidenum">
              <a:rPr lang="en-US" smtClean="0"/>
              <a:t>‹#›</a:t>
            </a:fld>
            <a:endParaRPr lang="en-US"/>
          </a:p>
        </p:txBody>
      </p:sp>
    </p:spTree>
    <p:extLst>
      <p:ext uri="{BB962C8B-B14F-4D97-AF65-F5344CB8AC3E}">
        <p14:creationId xmlns:p14="http://schemas.microsoft.com/office/powerpoint/2010/main" val="1169021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CF9011-94B2-4280-8AFC-84498D5E9D21}"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52A81-2721-435C-93D0-5CD96C26F637}" type="slidenum">
              <a:rPr lang="en-US" smtClean="0"/>
              <a:t>‹#›</a:t>
            </a:fld>
            <a:endParaRPr lang="en-US"/>
          </a:p>
        </p:txBody>
      </p:sp>
    </p:spTree>
    <p:extLst>
      <p:ext uri="{BB962C8B-B14F-4D97-AF65-F5344CB8AC3E}">
        <p14:creationId xmlns:p14="http://schemas.microsoft.com/office/powerpoint/2010/main" val="538891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CF9011-94B2-4280-8AFC-84498D5E9D21}"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52A81-2721-435C-93D0-5CD96C26F637}" type="slidenum">
              <a:rPr lang="en-US" smtClean="0"/>
              <a:t>‹#›</a:t>
            </a:fld>
            <a:endParaRPr lang="en-US"/>
          </a:p>
        </p:txBody>
      </p:sp>
    </p:spTree>
    <p:extLst>
      <p:ext uri="{BB962C8B-B14F-4D97-AF65-F5344CB8AC3E}">
        <p14:creationId xmlns:p14="http://schemas.microsoft.com/office/powerpoint/2010/main" val="2354666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CF9011-94B2-4280-8AFC-84498D5E9D21}"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52A81-2721-435C-93D0-5CD96C26F637}" type="slidenum">
              <a:rPr lang="en-US" smtClean="0"/>
              <a:t>‹#›</a:t>
            </a:fld>
            <a:endParaRPr lang="en-US"/>
          </a:p>
        </p:txBody>
      </p:sp>
    </p:spTree>
    <p:extLst>
      <p:ext uri="{BB962C8B-B14F-4D97-AF65-F5344CB8AC3E}">
        <p14:creationId xmlns:p14="http://schemas.microsoft.com/office/powerpoint/2010/main" val="400414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D4A7BFC-7979-47F1-BEF3-9154A3F66BA8}" type="slidenum">
              <a:rPr lang="en-US" smtClean="0"/>
              <a:t>‹#›</a:t>
            </a:fld>
            <a:endParaRPr lang="en-US" dirty="0"/>
          </a:p>
        </p:txBody>
      </p:sp>
    </p:spTree>
    <p:extLst>
      <p:ext uri="{BB962C8B-B14F-4D97-AF65-F5344CB8AC3E}">
        <p14:creationId xmlns:p14="http://schemas.microsoft.com/office/powerpoint/2010/main" val="405305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D4A7BFC-7979-47F1-BEF3-9154A3F66BA8}" type="slidenum">
              <a:rPr lang="en-US" smtClean="0"/>
              <a:t>‹#›</a:t>
            </a:fld>
            <a:endParaRPr lang="en-US" dirty="0"/>
          </a:p>
        </p:txBody>
      </p:sp>
    </p:spTree>
    <p:extLst>
      <p:ext uri="{BB962C8B-B14F-4D97-AF65-F5344CB8AC3E}">
        <p14:creationId xmlns:p14="http://schemas.microsoft.com/office/powerpoint/2010/main" val="291268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 y="45720"/>
            <a:ext cx="9052560" cy="1188720"/>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D4A7BFC-7979-47F1-BEF3-9154A3F66BA8}" type="slidenum">
              <a:rPr lang="en-US" smtClean="0"/>
              <a:t>‹#›</a:t>
            </a:fld>
            <a:endParaRPr lang="en-US" dirty="0"/>
          </a:p>
        </p:txBody>
      </p:sp>
      <p:cxnSp>
        <p:nvCxnSpPr>
          <p:cNvPr id="9" name="Straight Connector 8"/>
          <p:cNvCxnSpPr/>
          <p:nvPr userDrawn="1"/>
        </p:nvCxnSpPr>
        <p:spPr>
          <a:xfrm>
            <a:off x="0" y="1287216"/>
            <a:ext cx="9144000" cy="0"/>
          </a:xfrm>
          <a:prstGeom prst="line">
            <a:avLst/>
          </a:prstGeom>
          <a:ln w="25400" cap="sq" cmpd="sng"/>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330914"/>
            <a:ext cx="8686800" cy="0"/>
          </a:xfrm>
          <a:prstGeom prst="line">
            <a:avLst/>
          </a:prstGeom>
          <a:ln w="25400" cap="sq" cmpd="sng"/>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384137"/>
            <a:ext cx="8229600" cy="0"/>
          </a:xfrm>
          <a:prstGeom prst="line">
            <a:avLst/>
          </a:prstGeom>
          <a:ln w="25400" cap="sq"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57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Rectangle 12"/>
          <p:cNvSpPr>
            <a:spLocks noChangeArrowheads="1"/>
          </p:cNvSpPr>
          <p:nvPr userDrawn="1"/>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spcBef>
                <a:spcPct val="50000"/>
              </a:spcBef>
              <a:buFontTx/>
              <a:buChar char="•"/>
              <a:defRPr/>
            </a:pPr>
            <a:endParaRPr lang="en-US" dirty="0"/>
          </a:p>
        </p:txBody>
      </p:sp>
      <p:sp>
        <p:nvSpPr>
          <p:cNvPr id="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7" name="Rectangle 8"/>
          <p:cNvSpPr>
            <a:spLocks noGrp="1" noChangeArrowheads="1"/>
          </p:cNvSpPr>
          <p:nvPr>
            <p:ph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Select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25"/>
          <p:cNvGrpSpPr>
            <a:grpSpLocks/>
          </p:cNvGrpSpPr>
          <p:nvPr userDrawn="1"/>
        </p:nvGrpSpPr>
        <p:grpSpPr bwMode="auto">
          <a:xfrm>
            <a:off x="243766" y="6126163"/>
            <a:ext cx="2047875" cy="660400"/>
            <a:chOff x="3596" y="3859"/>
            <a:chExt cx="1290" cy="416"/>
          </a:xfrm>
        </p:grpSpPr>
        <p:pic>
          <p:nvPicPr>
            <p:cNvPr id="11"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7"/>
            <p:cNvSpPr txBox="1">
              <a:spLocks noChangeArrowheads="1"/>
            </p:cNvSpPr>
            <p:nvPr userDrawn="1"/>
          </p:nvSpPr>
          <p:spPr bwMode="auto">
            <a:xfrm>
              <a:off x="4023" y="3947"/>
              <a:ext cx="863" cy="254"/>
            </a:xfrm>
            <a:prstGeom prst="rect">
              <a:avLst/>
            </a:prstGeom>
            <a:noFill/>
            <a:ln>
              <a:noFill/>
            </a:ln>
            <a:effectLst/>
            <a:extLst/>
          </p:spPr>
          <p:txBody>
            <a:bodyPr wrap="none">
              <a:spAutoFit/>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auto" hangingPunct="1">
                <a:lnSpc>
                  <a:spcPct val="85000"/>
                </a:lnSpc>
                <a:spcBef>
                  <a:spcPct val="0"/>
                </a:spcBef>
                <a:spcAft>
                  <a:spcPts val="0"/>
                </a:spcAft>
                <a:buFontTx/>
                <a:buNone/>
                <a:defRPr/>
              </a:pPr>
              <a:r>
                <a:rPr lang="en-US" sz="1200" b="1" dirty="0">
                  <a:solidFill>
                    <a:schemeClr val="bg1"/>
                  </a:solidFill>
                  <a:cs typeface="+mn-cs"/>
                </a:rPr>
                <a:t>Federal Aviation</a:t>
              </a:r>
            </a:p>
            <a:p>
              <a:pPr eaLnBrk="1" fontAlgn="auto" hangingPunct="1">
                <a:lnSpc>
                  <a:spcPct val="85000"/>
                </a:lnSpc>
                <a:spcBef>
                  <a:spcPct val="0"/>
                </a:spcBef>
                <a:spcAft>
                  <a:spcPts val="0"/>
                </a:spcAft>
                <a:buFontTx/>
                <a:buNone/>
                <a:defRPr/>
              </a:pPr>
              <a:r>
                <a:rPr lang="en-US" sz="1200" b="1" dirty="0">
                  <a:solidFill>
                    <a:schemeClr val="bg1"/>
                  </a:solidFill>
                  <a:cs typeface="+mn-cs"/>
                </a:rPr>
                <a:t>Administration</a:t>
              </a:r>
            </a:p>
          </p:txBody>
        </p:sp>
      </p:grpSp>
      <p:sp>
        <p:nvSpPr>
          <p:cNvPr id="4" name="Slide Number Placeholder 3"/>
          <p:cNvSpPr>
            <a:spLocks noGrp="1"/>
          </p:cNvSpPr>
          <p:nvPr>
            <p:ph type="sldNum" sz="quarter" idx="12"/>
          </p:nvPr>
        </p:nvSpPr>
        <p:spPr/>
        <p:txBody>
          <a:bodyPr/>
          <a:lstStyle>
            <a:lvl1pPr>
              <a:defRPr>
                <a:solidFill>
                  <a:schemeClr val="bg1"/>
                </a:solidFill>
              </a:defRPr>
            </a:lvl1pPr>
          </a:lstStyle>
          <a:p>
            <a:fld id="{7D4A7BFC-7979-47F1-BEF3-9154A3F66BA8}" type="slidenum">
              <a:rPr lang="en-US" smtClean="0"/>
              <a:pPr/>
              <a:t>‹#›</a:t>
            </a:fld>
            <a:endParaRPr lang="en-US" dirty="0"/>
          </a:p>
        </p:txBody>
      </p:sp>
      <p:sp>
        <p:nvSpPr>
          <p:cNvPr id="13" name="TextBox 12"/>
          <p:cNvSpPr txBox="1"/>
          <p:nvPr userDrawn="1"/>
        </p:nvSpPr>
        <p:spPr>
          <a:xfrm>
            <a:off x="2882210" y="6259678"/>
            <a:ext cx="3379580" cy="369332"/>
          </a:xfrm>
          <a:prstGeom prst="rect">
            <a:avLst/>
          </a:prstGeom>
          <a:noFill/>
        </p:spPr>
        <p:txBody>
          <a:bodyPr wrap="none" rtlCol="0">
            <a:spAutoFit/>
          </a:bodyPr>
          <a:lstStyle/>
          <a:p>
            <a:r>
              <a:rPr lang="en-US" dirty="0">
                <a:solidFill>
                  <a:schemeClr val="bg1"/>
                </a:solidFill>
              </a:rPr>
              <a:t>SAE/CACRC Lisbon, Portugal, 2013</a:t>
            </a:r>
          </a:p>
        </p:txBody>
      </p:sp>
    </p:spTree>
    <p:extLst>
      <p:ext uri="{BB962C8B-B14F-4D97-AF65-F5344CB8AC3E}">
        <p14:creationId xmlns:p14="http://schemas.microsoft.com/office/powerpoint/2010/main" val="289818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D4A7BFC-7979-47F1-BEF3-9154A3F66BA8}" type="slidenum">
              <a:rPr lang="en-US" smtClean="0"/>
              <a:t>‹#›</a:t>
            </a:fld>
            <a:endParaRPr lang="en-US" dirty="0"/>
          </a:p>
        </p:txBody>
      </p:sp>
    </p:spTree>
    <p:extLst>
      <p:ext uri="{BB962C8B-B14F-4D97-AF65-F5344CB8AC3E}">
        <p14:creationId xmlns:p14="http://schemas.microsoft.com/office/powerpoint/2010/main" val="254281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D4A7BFC-7979-47F1-BEF3-9154A3F66BA8}" type="slidenum">
              <a:rPr lang="en-US" smtClean="0"/>
              <a:t>‹#›</a:t>
            </a:fld>
            <a:endParaRPr lang="en-US" dirty="0"/>
          </a:p>
        </p:txBody>
      </p:sp>
    </p:spTree>
    <p:extLst>
      <p:ext uri="{BB962C8B-B14F-4D97-AF65-F5344CB8AC3E}">
        <p14:creationId xmlns:p14="http://schemas.microsoft.com/office/powerpoint/2010/main" val="1308932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aturation sat="36000"/>
                    </a14:imgEffect>
                    <a14:imgEffect>
                      <a14:brightnessContrast brigh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 y="1463040"/>
            <a:ext cx="9052560" cy="5138928"/>
          </a:xfrm>
          <a:prstGeom prst="rect">
            <a:avLst/>
          </a:prstGeom>
          <a:solidFill>
            <a:schemeClr val="bg1">
              <a:alpha val="70000"/>
            </a:schemeClr>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 y="45720"/>
            <a:ext cx="9052560" cy="1188720"/>
          </a:xfrm>
          <a:prstGeom prst="rect">
            <a:avLst/>
          </a:prstGeom>
          <a:solidFill>
            <a:schemeClr val="bg1"/>
          </a:solidFill>
        </p:spPr>
        <p:txBody>
          <a:bodyPr vert="horz" lIns="91440" tIns="45720" rIns="91440" bIns="45720" rtlCol="0" anchor="ctr">
            <a:normAutofit/>
          </a:bodyPr>
          <a:lstStyle/>
          <a:p>
            <a:r>
              <a:rPr lang="en-US" dirty="0"/>
              <a:t>Click to edit Master title style</a:t>
            </a:r>
          </a:p>
        </p:txBody>
      </p:sp>
      <p:sp>
        <p:nvSpPr>
          <p:cNvPr id="6" name="Slide Number Placeholder 5"/>
          <p:cNvSpPr>
            <a:spLocks noGrp="1"/>
          </p:cNvSpPr>
          <p:nvPr>
            <p:ph type="sldNum" sz="quarter" idx="4"/>
          </p:nvPr>
        </p:nvSpPr>
        <p:spPr>
          <a:xfrm>
            <a:off x="8364070" y="6629400"/>
            <a:ext cx="779930" cy="228600"/>
          </a:xfrm>
          <a:prstGeom prst="rect">
            <a:avLst/>
          </a:prstGeom>
          <a:noFill/>
        </p:spPr>
        <p:txBody>
          <a:bodyPr vert="horz" lIns="91440" tIns="45720" rIns="91440" bIns="45720" rtlCol="0" anchor="ctr"/>
          <a:lstStyle>
            <a:lvl1pPr algn="r">
              <a:defRPr sz="1100">
                <a:solidFill>
                  <a:schemeClr val="bg1"/>
                </a:solidFill>
                <a:latin typeface="Arial Black" panose="020B0A04020102020204" pitchFamily="34" charset="0"/>
              </a:defRPr>
            </a:lvl1pPr>
          </a:lstStyle>
          <a:p>
            <a:fld id="{7D4A7BFC-7979-47F1-BEF3-9154A3F66BA8}" type="slidenum">
              <a:rPr lang="en-US" smtClean="0"/>
              <a:pPr/>
              <a:t>‹#›</a:t>
            </a:fld>
            <a:endParaRPr lang="en-US" dirty="0"/>
          </a:p>
        </p:txBody>
      </p:sp>
      <p:cxnSp>
        <p:nvCxnSpPr>
          <p:cNvPr id="5" name="Straight Connector 4"/>
          <p:cNvCxnSpPr/>
          <p:nvPr userDrawn="1"/>
        </p:nvCxnSpPr>
        <p:spPr>
          <a:xfrm>
            <a:off x="0" y="1287216"/>
            <a:ext cx="9098280" cy="0"/>
          </a:xfrm>
          <a:prstGeom prst="line">
            <a:avLst/>
          </a:prstGeom>
          <a:ln w="25400" cap="sq" cmpd="sng">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1335677"/>
            <a:ext cx="8686800" cy="0"/>
          </a:xfrm>
          <a:prstGeom prst="line">
            <a:avLst/>
          </a:prstGeom>
          <a:ln w="25400" cap="sq" cmpd="sng">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384137"/>
            <a:ext cx="8229600" cy="0"/>
          </a:xfrm>
          <a:prstGeom prst="line">
            <a:avLst/>
          </a:prstGeom>
          <a:ln w="25400" cap="sq" cmpd="sng">
            <a:solidFill>
              <a:srgbClr val="3333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949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600" b="1" kern="1200">
          <a:solidFill>
            <a:schemeClr val="tx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aturation sat="36000"/>
                    </a14:imgEffect>
                    <a14:imgEffect>
                      <a14:brightnessContrast brigh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 y="1463040"/>
            <a:ext cx="9052560" cy="5138928"/>
          </a:xfrm>
          <a:prstGeom prst="rect">
            <a:avLst/>
          </a:prstGeom>
          <a:solidFill>
            <a:schemeClr val="bg1">
              <a:alpha val="70000"/>
            </a:schemeClr>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 y="45720"/>
            <a:ext cx="9052560" cy="1188720"/>
          </a:xfrm>
          <a:prstGeom prst="rect">
            <a:avLst/>
          </a:prstGeom>
          <a:solidFill>
            <a:schemeClr val="tx1"/>
          </a:solidFill>
        </p:spPr>
        <p:txBody>
          <a:bodyPr vert="horz" lIns="91440" tIns="45720" rIns="91440" bIns="45720" rtlCol="0" anchor="ctr">
            <a:normAutofit/>
          </a:bodyPr>
          <a:lstStyle/>
          <a:p>
            <a:r>
              <a:rPr lang="en-US" dirty="0"/>
              <a:t>Click to edit Master title style</a:t>
            </a:r>
          </a:p>
        </p:txBody>
      </p:sp>
      <p:sp>
        <p:nvSpPr>
          <p:cNvPr id="6" name="Slide Number Placeholder 5"/>
          <p:cNvSpPr>
            <a:spLocks noGrp="1"/>
          </p:cNvSpPr>
          <p:nvPr>
            <p:ph type="sldNum" sz="quarter" idx="4"/>
          </p:nvPr>
        </p:nvSpPr>
        <p:spPr>
          <a:xfrm>
            <a:off x="8364070" y="6629400"/>
            <a:ext cx="779930" cy="228600"/>
          </a:xfrm>
          <a:prstGeom prst="rect">
            <a:avLst/>
          </a:prstGeom>
          <a:noFill/>
        </p:spPr>
        <p:txBody>
          <a:bodyPr vert="horz" lIns="91440" tIns="45720" rIns="91440" bIns="45720" rtlCol="0" anchor="ctr"/>
          <a:lstStyle>
            <a:lvl1pPr algn="r">
              <a:defRPr sz="1100">
                <a:solidFill>
                  <a:schemeClr val="bg1"/>
                </a:solidFill>
                <a:latin typeface="Arial Black" panose="020B0A04020102020204" pitchFamily="34" charset="0"/>
              </a:defRPr>
            </a:lvl1pPr>
          </a:lstStyle>
          <a:p>
            <a:fld id="{7D4A7BFC-7979-47F1-BEF3-9154A3F66BA8}" type="slidenum">
              <a:rPr lang="en-US" smtClean="0">
                <a:solidFill>
                  <a:prstClr val="white"/>
                </a:solidFill>
              </a:rPr>
              <a:pPr/>
              <a:t>‹#›</a:t>
            </a:fld>
            <a:endParaRPr lang="en-US" dirty="0">
              <a:solidFill>
                <a:prstClr val="white"/>
              </a:solidFill>
            </a:endParaRPr>
          </a:p>
        </p:txBody>
      </p:sp>
      <p:cxnSp>
        <p:nvCxnSpPr>
          <p:cNvPr id="5" name="Straight Connector 4"/>
          <p:cNvCxnSpPr/>
          <p:nvPr userDrawn="1"/>
        </p:nvCxnSpPr>
        <p:spPr>
          <a:xfrm>
            <a:off x="0" y="1287216"/>
            <a:ext cx="9098280" cy="0"/>
          </a:xfrm>
          <a:prstGeom prst="line">
            <a:avLst/>
          </a:prstGeom>
          <a:ln w="25400" cap="sq" cmpd="sng">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1335677"/>
            <a:ext cx="8686800" cy="0"/>
          </a:xfrm>
          <a:prstGeom prst="line">
            <a:avLst/>
          </a:prstGeom>
          <a:ln w="25400" cap="sq" cmpd="sng">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384137"/>
            <a:ext cx="8229600" cy="0"/>
          </a:xfrm>
          <a:prstGeom prst="line">
            <a:avLst/>
          </a:prstGeom>
          <a:ln w="25400" cap="sq" cmpd="sng">
            <a:solidFill>
              <a:srgbClr val="3333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532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227013" indent="-227013"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631825" indent="-292100" algn="l" defTabSz="914400" rtl="0" eaLnBrk="1" latinLnBrk="0" hangingPunct="1">
        <a:spcBef>
          <a:spcPct val="20000"/>
        </a:spcBef>
        <a:buSzPct val="90000"/>
        <a:buFont typeface="Arial" pitchFamily="34" charset="0"/>
        <a:buChar char="–"/>
        <a:defRPr sz="2800" kern="1200">
          <a:solidFill>
            <a:schemeClr val="tx1"/>
          </a:solidFill>
          <a:latin typeface="+mn-lt"/>
          <a:ea typeface="+mn-ea"/>
          <a:cs typeface="+mn-cs"/>
        </a:defRPr>
      </a:lvl2pPr>
      <a:lvl3pPr marL="914400" indent="-169863"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254125" indent="-227013"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1601788" indent="-2254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extLst>
              <a:ext uri="{BEBA8EAE-BF5A-486C-A8C5-ECC9F3942E4B}">
                <a14:imgProps xmlns:a14="http://schemas.microsoft.com/office/drawing/2010/main">
                  <a14:imgLayer r:embed="rId14">
                    <a14:imgEffect>
                      <a14:saturation sat="36000"/>
                    </a14:imgEffect>
                    <a14:imgEffect>
                      <a14:brightnessContrast brigh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F9011-94B2-4280-8AFC-84498D5E9D21}" type="datetimeFigureOut">
              <a:rPr lang="en-US" smtClean="0"/>
              <a:t>7/20/2016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52A81-2721-435C-93D0-5CD96C26F637}" type="slidenum">
              <a:rPr lang="en-US" smtClean="0"/>
              <a:t>‹#›</a:t>
            </a:fld>
            <a:endParaRPr lang="en-US"/>
          </a:p>
        </p:txBody>
      </p:sp>
    </p:spTree>
    <p:extLst>
      <p:ext uri="{BB962C8B-B14F-4D97-AF65-F5344CB8AC3E}">
        <p14:creationId xmlns:p14="http://schemas.microsoft.com/office/powerpoint/2010/main" val="304739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tmp"/><Relationship Id="rId4" Type="http://schemas.openxmlformats.org/officeDocument/2006/relationships/image" Target="../media/image5.tm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Michael.d.Borgman@spiritaero.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FAA Aviation Safety - Bonded Repair Initiative</a:t>
            </a:r>
            <a:br>
              <a:rPr lang="en-US" dirty="0"/>
            </a:br>
            <a:r>
              <a:rPr lang="en-US" dirty="0"/>
              <a:t>Progress Update:</a:t>
            </a:r>
            <a:br>
              <a:rPr lang="en-US" dirty="0"/>
            </a:br>
            <a:br>
              <a:rPr lang="en-US" dirty="0"/>
            </a:br>
            <a:r>
              <a:rPr lang="en-US" i="1" dirty="0">
                <a:solidFill>
                  <a:srgbClr val="3333FF"/>
                </a:solidFill>
              </a:rPr>
              <a:t>Substantiation of Bonded Repair (</a:t>
            </a:r>
            <a:r>
              <a:rPr lang="en-US" i="1" dirty="0" err="1">
                <a:solidFill>
                  <a:srgbClr val="3333FF"/>
                </a:solidFill>
              </a:rPr>
              <a:t>SoBR</a:t>
            </a:r>
            <a:r>
              <a:rPr lang="en-US" i="1" dirty="0">
                <a:solidFill>
                  <a:srgbClr val="3333FF"/>
                </a:solidFill>
              </a:rPr>
              <a:t>) WG</a:t>
            </a:r>
            <a:br>
              <a:rPr lang="en-US" i="1" dirty="0">
                <a:solidFill>
                  <a:srgbClr val="3333FF"/>
                </a:solidFill>
              </a:rPr>
            </a:br>
            <a:br>
              <a:rPr lang="en-US" i="1" dirty="0">
                <a:solidFill>
                  <a:srgbClr val="3333FF"/>
                </a:solidFill>
              </a:rPr>
            </a:br>
            <a:r>
              <a:rPr lang="en-US" i="1" dirty="0"/>
              <a:t>Presented at:</a:t>
            </a:r>
            <a:br>
              <a:rPr lang="en-US" i="1" dirty="0"/>
            </a:br>
            <a:r>
              <a:rPr lang="en-US" b="0" i="1" dirty="0"/>
              <a:t>Composites Modifications Workshop</a:t>
            </a:r>
            <a:br>
              <a:rPr lang="en-US" b="0" i="1" dirty="0"/>
            </a:br>
            <a:r>
              <a:rPr lang="en-US" b="0" dirty="0"/>
              <a:t>NIAR/NCAT, Wichita KS</a:t>
            </a:r>
            <a:br>
              <a:rPr lang="en-US" b="0" dirty="0"/>
            </a:br>
            <a:r>
              <a:rPr lang="en-US" b="0" dirty="0"/>
              <a:t>July 20, 2016</a:t>
            </a:r>
            <a:endParaRPr lang="en-US" b="0" i="1" dirty="0">
              <a:solidFill>
                <a:srgbClr val="3333FF"/>
              </a:solidFill>
            </a:endParaRPr>
          </a:p>
        </p:txBody>
      </p:sp>
      <p:sp>
        <p:nvSpPr>
          <p:cNvPr id="3" name="Subtitle 2"/>
          <p:cNvSpPr>
            <a:spLocks noGrp="1"/>
          </p:cNvSpPr>
          <p:nvPr>
            <p:ph type="subTitle" idx="1"/>
          </p:nvPr>
        </p:nvSpPr>
        <p:spPr/>
        <p:txBody>
          <a:bodyPr/>
          <a:lstStyle/>
          <a:p>
            <a:r>
              <a:rPr lang="en-US" dirty="0"/>
              <a:t>Michael Borgman</a:t>
            </a:r>
          </a:p>
          <a:p>
            <a:r>
              <a:rPr lang="en-US" dirty="0"/>
              <a:t>Spirit AeroSystems, Inc.</a:t>
            </a:r>
          </a:p>
          <a:p>
            <a:r>
              <a:rPr lang="en-US" dirty="0"/>
              <a:t>Wichita, KS, USA</a:t>
            </a:r>
          </a:p>
        </p:txBody>
      </p:sp>
      <p:sp>
        <p:nvSpPr>
          <p:cNvPr id="4" name="Slide Number Placeholder 3"/>
          <p:cNvSpPr>
            <a:spLocks noGrp="1"/>
          </p:cNvSpPr>
          <p:nvPr>
            <p:ph type="sldNum" sz="quarter" idx="12"/>
          </p:nvPr>
        </p:nvSpPr>
        <p:spPr/>
        <p:txBody>
          <a:bodyPr/>
          <a:lstStyle/>
          <a:p>
            <a:fld id="{7D4A7BFC-7979-47F1-BEF3-9154A3F66BA8}" type="slidenum">
              <a:rPr lang="en-US" smtClean="0"/>
              <a:pPr/>
              <a:t>1</a:t>
            </a:fld>
            <a:endParaRPr lang="en-US" dirty="0"/>
          </a:p>
        </p:txBody>
      </p:sp>
    </p:spTree>
    <p:extLst>
      <p:ext uri="{BB962C8B-B14F-4D97-AF65-F5344CB8AC3E}">
        <p14:creationId xmlns:p14="http://schemas.microsoft.com/office/powerpoint/2010/main" val="1510487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SoBR WG - </a:t>
            </a:r>
            <a:r>
              <a:rPr lang="en-US" dirty="0"/>
              <a:t>Attendance</a:t>
            </a:r>
          </a:p>
        </p:txBody>
      </p:sp>
      <p:sp>
        <p:nvSpPr>
          <p:cNvPr id="11" name="Rectangle 10"/>
          <p:cNvSpPr/>
          <p:nvPr/>
        </p:nvSpPr>
        <p:spPr>
          <a:xfrm>
            <a:off x="56751" y="1690432"/>
            <a:ext cx="9036424" cy="4168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99190958"/>
              </p:ext>
            </p:extLst>
          </p:nvPr>
        </p:nvGraphicFramePr>
        <p:xfrm>
          <a:off x="49001" y="1682243"/>
          <a:ext cx="9051925" cy="4176778"/>
        </p:xfrm>
        <a:graphic>
          <a:graphicData uri="http://schemas.openxmlformats.org/drawingml/2006/table">
            <a:tbl>
              <a:tblPr/>
              <a:tblGrid>
                <a:gridCol w="196674">
                  <a:extLst>
                    <a:ext uri="{9D8B030D-6E8A-4147-A177-3AD203B41FA5}">
                      <a16:colId xmlns:a16="http://schemas.microsoft.com/office/drawing/2014/main" val="20000"/>
                    </a:ext>
                  </a:extLst>
                </a:gridCol>
                <a:gridCol w="2495304">
                  <a:extLst>
                    <a:ext uri="{9D8B030D-6E8A-4147-A177-3AD203B41FA5}">
                      <a16:colId xmlns:a16="http://schemas.microsoft.com/office/drawing/2014/main" val="20001"/>
                    </a:ext>
                  </a:extLst>
                </a:gridCol>
                <a:gridCol w="2495304">
                  <a:extLst>
                    <a:ext uri="{9D8B030D-6E8A-4147-A177-3AD203B41FA5}">
                      <a16:colId xmlns:a16="http://schemas.microsoft.com/office/drawing/2014/main" val="20002"/>
                    </a:ext>
                  </a:extLst>
                </a:gridCol>
                <a:gridCol w="206508">
                  <a:extLst>
                    <a:ext uri="{9D8B030D-6E8A-4147-A177-3AD203B41FA5}">
                      <a16:colId xmlns:a16="http://schemas.microsoft.com/office/drawing/2014/main" val="20003"/>
                    </a:ext>
                  </a:extLst>
                </a:gridCol>
                <a:gridCol w="228633">
                  <a:extLst>
                    <a:ext uri="{9D8B030D-6E8A-4147-A177-3AD203B41FA5}">
                      <a16:colId xmlns:a16="http://schemas.microsoft.com/office/drawing/2014/main" val="20004"/>
                    </a:ext>
                  </a:extLst>
                </a:gridCol>
                <a:gridCol w="243384">
                  <a:extLst>
                    <a:ext uri="{9D8B030D-6E8A-4147-A177-3AD203B41FA5}">
                      <a16:colId xmlns:a16="http://schemas.microsoft.com/office/drawing/2014/main" val="20005"/>
                    </a:ext>
                  </a:extLst>
                </a:gridCol>
                <a:gridCol w="221258">
                  <a:extLst>
                    <a:ext uri="{9D8B030D-6E8A-4147-A177-3AD203B41FA5}">
                      <a16:colId xmlns:a16="http://schemas.microsoft.com/office/drawing/2014/main" val="20006"/>
                    </a:ext>
                  </a:extLst>
                </a:gridCol>
                <a:gridCol w="258135">
                  <a:extLst>
                    <a:ext uri="{9D8B030D-6E8A-4147-A177-3AD203B41FA5}">
                      <a16:colId xmlns:a16="http://schemas.microsoft.com/office/drawing/2014/main" val="20007"/>
                    </a:ext>
                  </a:extLst>
                </a:gridCol>
                <a:gridCol w="213883">
                  <a:extLst>
                    <a:ext uri="{9D8B030D-6E8A-4147-A177-3AD203B41FA5}">
                      <a16:colId xmlns:a16="http://schemas.microsoft.com/office/drawing/2014/main" val="20008"/>
                    </a:ext>
                  </a:extLst>
                </a:gridCol>
                <a:gridCol w="184382">
                  <a:extLst>
                    <a:ext uri="{9D8B030D-6E8A-4147-A177-3AD203B41FA5}">
                      <a16:colId xmlns:a16="http://schemas.microsoft.com/office/drawing/2014/main" val="20009"/>
                    </a:ext>
                  </a:extLst>
                </a:gridCol>
                <a:gridCol w="236009">
                  <a:extLst>
                    <a:ext uri="{9D8B030D-6E8A-4147-A177-3AD203B41FA5}">
                      <a16:colId xmlns:a16="http://schemas.microsoft.com/office/drawing/2014/main" val="20010"/>
                    </a:ext>
                  </a:extLst>
                </a:gridCol>
                <a:gridCol w="228633">
                  <a:extLst>
                    <a:ext uri="{9D8B030D-6E8A-4147-A177-3AD203B41FA5}">
                      <a16:colId xmlns:a16="http://schemas.microsoft.com/office/drawing/2014/main" val="20011"/>
                    </a:ext>
                  </a:extLst>
                </a:gridCol>
                <a:gridCol w="213883">
                  <a:extLst>
                    <a:ext uri="{9D8B030D-6E8A-4147-A177-3AD203B41FA5}">
                      <a16:colId xmlns:a16="http://schemas.microsoft.com/office/drawing/2014/main" val="20012"/>
                    </a:ext>
                  </a:extLst>
                </a:gridCol>
                <a:gridCol w="243384">
                  <a:extLst>
                    <a:ext uri="{9D8B030D-6E8A-4147-A177-3AD203B41FA5}">
                      <a16:colId xmlns:a16="http://schemas.microsoft.com/office/drawing/2014/main" val="20013"/>
                    </a:ext>
                  </a:extLst>
                </a:gridCol>
                <a:gridCol w="228633">
                  <a:extLst>
                    <a:ext uri="{9D8B030D-6E8A-4147-A177-3AD203B41FA5}">
                      <a16:colId xmlns:a16="http://schemas.microsoft.com/office/drawing/2014/main" val="20014"/>
                    </a:ext>
                  </a:extLst>
                </a:gridCol>
                <a:gridCol w="206508">
                  <a:extLst>
                    <a:ext uri="{9D8B030D-6E8A-4147-A177-3AD203B41FA5}">
                      <a16:colId xmlns:a16="http://schemas.microsoft.com/office/drawing/2014/main" val="20015"/>
                    </a:ext>
                  </a:extLst>
                </a:gridCol>
                <a:gridCol w="228633">
                  <a:extLst>
                    <a:ext uri="{9D8B030D-6E8A-4147-A177-3AD203B41FA5}">
                      <a16:colId xmlns:a16="http://schemas.microsoft.com/office/drawing/2014/main" val="20016"/>
                    </a:ext>
                  </a:extLst>
                </a:gridCol>
                <a:gridCol w="243384">
                  <a:extLst>
                    <a:ext uri="{9D8B030D-6E8A-4147-A177-3AD203B41FA5}">
                      <a16:colId xmlns:a16="http://schemas.microsoft.com/office/drawing/2014/main" val="20017"/>
                    </a:ext>
                  </a:extLst>
                </a:gridCol>
                <a:gridCol w="221258">
                  <a:extLst>
                    <a:ext uri="{9D8B030D-6E8A-4147-A177-3AD203B41FA5}">
                      <a16:colId xmlns:a16="http://schemas.microsoft.com/office/drawing/2014/main" val="20018"/>
                    </a:ext>
                  </a:extLst>
                </a:gridCol>
                <a:gridCol w="258135">
                  <a:extLst>
                    <a:ext uri="{9D8B030D-6E8A-4147-A177-3AD203B41FA5}">
                      <a16:colId xmlns:a16="http://schemas.microsoft.com/office/drawing/2014/main" val="20019"/>
                    </a:ext>
                  </a:extLst>
                </a:gridCol>
              </a:tblGrid>
              <a:tr h="166805">
                <a:tc>
                  <a:txBody>
                    <a:bodyPr/>
                    <a:lstStyle/>
                    <a:p>
                      <a:pPr algn="l" fontAlgn="b"/>
                      <a:r>
                        <a:rPr lang="en-US" sz="1000" b="0" i="0" u="none" strike="noStrike" dirty="0">
                          <a:solidFill>
                            <a:srgbClr val="000000"/>
                          </a:solidFill>
                          <a:effectLst/>
                          <a:latin typeface="Calibri"/>
                        </a:rPr>
                        <a:t> </a:t>
                      </a:r>
                    </a:p>
                  </a:txBody>
                  <a:tcPr marL="6672" marR="6672" marT="6672"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 </a:t>
                      </a:r>
                    </a:p>
                  </a:txBody>
                  <a:tcPr marL="6672" marR="6672" marT="6672"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6672" marR="6672" marT="667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12">
                  <a:txBody>
                    <a:bodyPr/>
                    <a:lstStyle/>
                    <a:p>
                      <a:pPr algn="ctr" fontAlgn="b"/>
                      <a:r>
                        <a:rPr lang="en-US" sz="1000" b="0" i="0" u="none" strike="noStrike">
                          <a:solidFill>
                            <a:srgbClr val="000000"/>
                          </a:solidFill>
                          <a:effectLst/>
                          <a:latin typeface="Calibri"/>
                        </a:rPr>
                        <a:t>2015</a:t>
                      </a:r>
                    </a:p>
                  </a:txBody>
                  <a:tcPr marL="6672" marR="6672" marT="66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000" b="0" i="0" u="none" strike="noStrike">
                          <a:solidFill>
                            <a:srgbClr val="000000"/>
                          </a:solidFill>
                          <a:effectLst/>
                          <a:latin typeface="Calibri"/>
                        </a:rPr>
                        <a:t>2016</a:t>
                      </a:r>
                    </a:p>
                  </a:txBody>
                  <a:tcPr marL="6672" marR="6672" marT="66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0132">
                <a:tc>
                  <a:txBody>
                    <a:bodyPr/>
                    <a:lstStyle/>
                    <a:p>
                      <a:pPr algn="l" fontAlgn="ctr"/>
                      <a:r>
                        <a:rPr lang="en-US" sz="1000" b="0" i="0" u="none" strike="noStrike">
                          <a:solidFill>
                            <a:srgbClr val="000000"/>
                          </a:solidFill>
                          <a:effectLst/>
                          <a:latin typeface="Calibri"/>
                        </a:rPr>
                        <a:t> </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1" i="0" u="none" strike="noStrike" dirty="0">
                          <a:solidFill>
                            <a:srgbClr val="000000"/>
                          </a:solidFill>
                          <a:effectLst/>
                          <a:latin typeface="Calibri"/>
                        </a:rPr>
                        <a:t>Individual</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alibri"/>
                        </a:rPr>
                        <a:t>Company</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Jan</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Feb</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Mar</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Apr</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May</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Jun</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Jul</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Aug</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Sep</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Oct</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Nov</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Dec</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Jan</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Feb</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Mar</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Apr</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May</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132">
                <a:tc>
                  <a:txBody>
                    <a:bodyPr/>
                    <a:lstStyle/>
                    <a:p>
                      <a:pPr algn="ctr" fontAlgn="ctr"/>
                      <a:r>
                        <a:rPr lang="en-US" sz="800" b="0" i="0" u="none" strike="noStrike">
                          <a:solidFill>
                            <a:srgbClr val="000000"/>
                          </a:solidFill>
                          <a:effectLst/>
                          <a:latin typeface="Calibri"/>
                        </a:rPr>
                        <a:t>1</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ana.rodriguez@airbus.com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Airbus</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4">
                  <a:txBody>
                    <a:bodyPr/>
                    <a:lstStyle/>
                    <a:p>
                      <a:pPr algn="ctr" fontAlgn="ctr"/>
                      <a:r>
                        <a:rPr lang="en-US" sz="1000" b="1" i="1" u="none" strike="noStrike">
                          <a:solidFill>
                            <a:srgbClr val="000000"/>
                          </a:solidFill>
                          <a:effectLst/>
                          <a:latin typeface="Calibri"/>
                        </a:rPr>
                        <a:t>ICSC (Boeing SC)</a:t>
                      </a:r>
                    </a:p>
                  </a:txBody>
                  <a:tcPr marL="6672" marR="6672" marT="667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4">
                  <a:txBody>
                    <a:bodyPr/>
                    <a:lstStyle/>
                    <a:p>
                      <a:pPr algn="ctr" fontAlgn="ctr"/>
                      <a:r>
                        <a:rPr lang="en-US" sz="1000" b="1" i="1" u="none" strike="noStrike">
                          <a:solidFill>
                            <a:srgbClr val="000000"/>
                          </a:solidFill>
                          <a:effectLst/>
                          <a:latin typeface="Calibri"/>
                        </a:rPr>
                        <a:t>Montreal WS</a:t>
                      </a:r>
                    </a:p>
                  </a:txBody>
                  <a:tcPr marL="6672" marR="6672" marT="667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4">
                  <a:txBody>
                    <a:bodyPr/>
                    <a:lstStyle/>
                    <a:p>
                      <a:pPr algn="ctr" fontAlgn="ctr"/>
                      <a:r>
                        <a:rPr lang="en-US" sz="1000" b="0" i="1" u="none" strike="noStrike">
                          <a:solidFill>
                            <a:srgbClr val="FFFFFF"/>
                          </a:solidFill>
                          <a:effectLst/>
                          <a:latin typeface="Calibri"/>
                        </a:rPr>
                        <a:t>Role Not Taken</a:t>
                      </a:r>
                    </a:p>
                  </a:txBody>
                  <a:tcPr marL="6672" marR="6672" marT="667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4">
                  <a:txBody>
                    <a:bodyPr/>
                    <a:lstStyle/>
                    <a:p>
                      <a:pPr algn="ctr" fontAlgn="ctr"/>
                      <a:r>
                        <a:rPr lang="en-US" sz="1000" b="1" i="1" u="none" strike="noStrike">
                          <a:solidFill>
                            <a:srgbClr val="000000"/>
                          </a:solidFill>
                          <a:effectLst/>
                          <a:latin typeface="Calibri"/>
                        </a:rPr>
                        <a:t>No Meeting</a:t>
                      </a:r>
                    </a:p>
                  </a:txBody>
                  <a:tcPr marL="6672" marR="6672" marT="6672"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4">
                  <a:txBody>
                    <a:bodyPr/>
                    <a:lstStyle/>
                    <a:p>
                      <a:pPr algn="ctr" fontAlgn="ctr"/>
                      <a:r>
                        <a:rPr lang="en-US" sz="1000" b="0" i="1" u="none" strike="noStrike">
                          <a:solidFill>
                            <a:srgbClr val="FFFFFF"/>
                          </a:solidFill>
                          <a:effectLst/>
                          <a:latin typeface="Calibri"/>
                        </a:rPr>
                        <a:t>Role Not Taken</a:t>
                      </a:r>
                    </a:p>
                  </a:txBody>
                  <a:tcPr marL="6672" marR="6672" marT="667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132">
                <a:tc>
                  <a:txBody>
                    <a:bodyPr/>
                    <a:lstStyle/>
                    <a:p>
                      <a:pPr algn="ctr" fontAlgn="ctr"/>
                      <a:r>
                        <a:rPr lang="en-US" sz="800" b="0" i="0" u="none" strike="noStrike">
                          <a:solidFill>
                            <a:srgbClr val="000000"/>
                          </a:solidFill>
                          <a:effectLst/>
                          <a:latin typeface="Calibri"/>
                        </a:rPr>
                        <a:t>2</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allen.j.fawcett@boeing.com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Calibri"/>
                        </a:rPr>
                        <a:t>Boeing</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132">
                <a:tc>
                  <a:txBody>
                    <a:bodyPr/>
                    <a:lstStyle/>
                    <a:p>
                      <a:pPr algn="ctr" fontAlgn="ctr"/>
                      <a:r>
                        <a:rPr lang="en-US" sz="800" b="0" i="0" u="none" strike="noStrike">
                          <a:solidFill>
                            <a:srgbClr val="000000"/>
                          </a:solidFill>
                          <a:effectLst/>
                          <a:latin typeface="Calibri"/>
                        </a:rPr>
                        <a:t>3</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gary.d.oakes@boeing.com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132">
                <a:tc>
                  <a:txBody>
                    <a:bodyPr/>
                    <a:lstStyle/>
                    <a:p>
                      <a:pPr algn="ctr" fontAlgn="ctr"/>
                      <a:r>
                        <a:rPr lang="en-US" sz="800" b="0" i="0" u="none" strike="noStrike">
                          <a:solidFill>
                            <a:srgbClr val="000000"/>
                          </a:solidFill>
                          <a:effectLst/>
                          <a:latin typeface="Calibri"/>
                        </a:rPr>
                        <a:t>4</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david.wilson@aero.bombardier.com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000" b="0" i="0" u="none" strike="noStrike">
                          <a:solidFill>
                            <a:srgbClr val="000000"/>
                          </a:solidFill>
                          <a:effectLst/>
                          <a:latin typeface="Calibri"/>
                        </a:rPr>
                        <a:t>Bombardier</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5"/>
                  </a:ext>
                </a:extLst>
              </a:tr>
              <a:tr h="160132">
                <a:tc>
                  <a:txBody>
                    <a:bodyPr/>
                    <a:lstStyle/>
                    <a:p>
                      <a:pPr algn="ctr" fontAlgn="ctr"/>
                      <a:r>
                        <a:rPr lang="en-US" sz="800" b="0" i="0" u="none" strike="noStrike">
                          <a:solidFill>
                            <a:srgbClr val="000000"/>
                          </a:solidFill>
                          <a:effectLst/>
                          <a:latin typeface="Calibri"/>
                        </a:rPr>
                        <a:t>5</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geoffrey.walsh@aero.bombardier.com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6"/>
                  </a:ext>
                </a:extLst>
              </a:tr>
              <a:tr h="160132">
                <a:tc>
                  <a:txBody>
                    <a:bodyPr/>
                    <a:lstStyle/>
                    <a:p>
                      <a:pPr algn="ctr" fontAlgn="ctr"/>
                      <a:r>
                        <a:rPr lang="en-US" sz="800" b="0" i="0" u="none" strike="noStrike">
                          <a:solidFill>
                            <a:srgbClr val="000000"/>
                          </a:solidFill>
                          <a:effectLst/>
                          <a:latin typeface="Calibri"/>
                        </a:rPr>
                        <a:t>6</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rushabh.kothari@aero.bombardier.com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7"/>
                  </a:ext>
                </a:extLst>
              </a:tr>
              <a:tr h="160132">
                <a:tc>
                  <a:txBody>
                    <a:bodyPr/>
                    <a:lstStyle/>
                    <a:p>
                      <a:pPr algn="ctr" fontAlgn="ctr"/>
                      <a:r>
                        <a:rPr lang="en-US" sz="800" b="0" i="0" u="none" strike="noStrike">
                          <a:solidFill>
                            <a:srgbClr val="000000"/>
                          </a:solidFill>
                          <a:effectLst/>
                          <a:latin typeface="Calibri"/>
                        </a:rPr>
                        <a:t>7</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mjnienhaus@txtav.com (mark nienhaus)</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Cessna</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132">
                <a:tc>
                  <a:txBody>
                    <a:bodyPr/>
                    <a:lstStyle/>
                    <a:p>
                      <a:pPr algn="ctr" fontAlgn="ctr"/>
                      <a:r>
                        <a:rPr lang="en-US" sz="800" b="0" i="0" u="none" strike="noStrike">
                          <a:solidFill>
                            <a:srgbClr val="000000"/>
                          </a:solidFill>
                          <a:effectLst/>
                          <a:latin typeface="Calibri"/>
                        </a:rPr>
                        <a:t>8</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ray.kaiser@delta.com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Delta Airlines</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132">
                <a:tc>
                  <a:txBody>
                    <a:bodyPr/>
                    <a:lstStyle/>
                    <a:p>
                      <a:pPr algn="ctr" fontAlgn="ctr"/>
                      <a:r>
                        <a:rPr lang="en-US" sz="800" b="0" i="0" u="none" strike="noStrike">
                          <a:solidFill>
                            <a:srgbClr val="000000"/>
                          </a:solidFill>
                          <a:effectLst/>
                          <a:latin typeface="Calibri"/>
                        </a:rPr>
                        <a:t>9</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simon.waite@easa.europa.eu</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EASA</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0"/>
                  </a:ext>
                </a:extLst>
              </a:tr>
              <a:tr h="160132">
                <a:tc>
                  <a:txBody>
                    <a:bodyPr/>
                    <a:lstStyle/>
                    <a:p>
                      <a:pPr algn="ctr" fontAlgn="ctr"/>
                      <a:r>
                        <a:rPr lang="en-US" sz="800" b="0" i="0" u="none" strike="noStrike">
                          <a:solidFill>
                            <a:srgbClr val="000000"/>
                          </a:solidFill>
                          <a:effectLst/>
                          <a:latin typeface="Calibri"/>
                        </a:rPr>
                        <a:t>10</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allen.rauschendorfer@faa.gov</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US" sz="1000" b="0" i="0" u="none" strike="noStrike">
                          <a:solidFill>
                            <a:srgbClr val="000000"/>
                          </a:solidFill>
                          <a:effectLst/>
                          <a:latin typeface="Calibri"/>
                        </a:rPr>
                        <a:t>FAA</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1"/>
                  </a:ext>
                </a:extLst>
              </a:tr>
              <a:tr h="160132">
                <a:tc>
                  <a:txBody>
                    <a:bodyPr/>
                    <a:lstStyle/>
                    <a:p>
                      <a:pPr algn="ctr" fontAlgn="ctr"/>
                      <a:r>
                        <a:rPr lang="en-US" sz="800" b="0" i="0" u="none" strike="noStrike">
                          <a:solidFill>
                            <a:srgbClr val="000000"/>
                          </a:solidFill>
                          <a:effectLst/>
                          <a:latin typeface="Calibri"/>
                        </a:rPr>
                        <a:t>11</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cyndi.ashforth@faa.gov</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l"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2"/>
                  </a:ext>
                </a:extLst>
              </a:tr>
              <a:tr h="160132">
                <a:tc>
                  <a:txBody>
                    <a:bodyPr/>
                    <a:lstStyle/>
                    <a:p>
                      <a:pPr algn="ctr" fontAlgn="ctr"/>
                      <a:r>
                        <a:rPr lang="en-US" sz="800" b="0" i="0" u="none" strike="noStrike">
                          <a:solidFill>
                            <a:srgbClr val="000000"/>
                          </a:solidFill>
                          <a:effectLst/>
                          <a:latin typeface="Calibri"/>
                        </a:rPr>
                        <a:t>12</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larry.ilcewicz@faa.gov</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132">
                <a:tc>
                  <a:txBody>
                    <a:bodyPr/>
                    <a:lstStyle/>
                    <a:p>
                      <a:pPr algn="ctr" fontAlgn="ctr"/>
                      <a:r>
                        <a:rPr lang="en-US" sz="800" b="0" i="0" u="none" strike="noStrike">
                          <a:solidFill>
                            <a:srgbClr val="000000"/>
                          </a:solidFill>
                          <a:effectLst/>
                          <a:latin typeface="Calibri"/>
                        </a:rPr>
                        <a:t>13</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Robert.Stegeman@faa.gov</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4"/>
                  </a:ext>
                </a:extLst>
              </a:tr>
              <a:tr h="160132">
                <a:tc>
                  <a:txBody>
                    <a:bodyPr/>
                    <a:lstStyle/>
                    <a:p>
                      <a:pPr algn="ctr" fontAlgn="ctr"/>
                      <a:r>
                        <a:rPr lang="en-US" sz="800" b="0" i="0" u="none" strike="noStrike">
                          <a:solidFill>
                            <a:srgbClr val="000000"/>
                          </a:solidFill>
                          <a:effectLst/>
                          <a:latin typeface="Calibri"/>
                        </a:rPr>
                        <a:t>14</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rusty.jones@faa.gov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60132">
                <a:tc>
                  <a:txBody>
                    <a:bodyPr/>
                    <a:lstStyle/>
                    <a:p>
                      <a:pPr algn="ctr" fontAlgn="ctr"/>
                      <a:r>
                        <a:rPr lang="en-US" sz="800" b="0" i="0" u="none" strike="noStrike">
                          <a:solidFill>
                            <a:srgbClr val="000000"/>
                          </a:solidFill>
                          <a:effectLst/>
                          <a:latin typeface="Calibri"/>
                        </a:rPr>
                        <a:t>15</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Andries.buitenhuis@fokker.com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Calibri"/>
                        </a:rPr>
                        <a:t>Fokker</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6"/>
                  </a:ext>
                </a:extLst>
              </a:tr>
              <a:tr h="160132">
                <a:tc>
                  <a:txBody>
                    <a:bodyPr/>
                    <a:lstStyle/>
                    <a:p>
                      <a:pPr algn="ctr" fontAlgn="ctr"/>
                      <a:r>
                        <a:rPr lang="en-US" sz="800" b="0" i="0" u="none" strike="noStrike">
                          <a:solidFill>
                            <a:srgbClr val="000000"/>
                          </a:solidFill>
                          <a:effectLst/>
                          <a:latin typeface="Calibri"/>
                        </a:rPr>
                        <a:t>16</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jan.waleson@fokker.com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60132">
                <a:tc>
                  <a:txBody>
                    <a:bodyPr/>
                    <a:lstStyle/>
                    <a:p>
                      <a:pPr algn="ctr" fontAlgn="ctr"/>
                      <a:r>
                        <a:rPr lang="en-US" sz="800" b="0" i="0" u="none" strike="noStrike">
                          <a:solidFill>
                            <a:srgbClr val="000000"/>
                          </a:solidFill>
                          <a:effectLst/>
                          <a:latin typeface="Calibri"/>
                        </a:rPr>
                        <a:t>17</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tobias.knobloch@lht.dlh.de</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Lufthansa Airlines</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60132">
                <a:tc>
                  <a:txBody>
                    <a:bodyPr/>
                    <a:lstStyle/>
                    <a:p>
                      <a:pPr algn="ctr" fontAlgn="ctr"/>
                      <a:r>
                        <a:rPr lang="en-US" sz="800" b="0" i="0" u="none" strike="noStrike">
                          <a:solidFill>
                            <a:srgbClr val="000000"/>
                          </a:solidFill>
                          <a:effectLst/>
                          <a:latin typeface="Calibri"/>
                        </a:rPr>
                        <a:t>18</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john.m.welch@spiritaero.com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Calibri"/>
                        </a:rPr>
                        <a:t>Spirit AeroSystems, Inc.</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9"/>
                  </a:ext>
                </a:extLst>
              </a:tr>
              <a:tr h="160132">
                <a:tc>
                  <a:txBody>
                    <a:bodyPr/>
                    <a:lstStyle/>
                    <a:p>
                      <a:pPr algn="ctr" fontAlgn="ctr"/>
                      <a:r>
                        <a:rPr lang="en-US" sz="800" b="0" i="0" u="none" strike="noStrike">
                          <a:solidFill>
                            <a:srgbClr val="000000"/>
                          </a:solidFill>
                          <a:effectLst/>
                          <a:latin typeface="Calibri"/>
                        </a:rPr>
                        <a:t>19</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michael.d.borgman@spiritaero.com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60132">
                <a:tc>
                  <a:txBody>
                    <a:bodyPr/>
                    <a:lstStyle/>
                    <a:p>
                      <a:pPr algn="ctr" fontAlgn="ctr"/>
                      <a:r>
                        <a:rPr lang="en-US" sz="800" b="0" i="0" u="none" strike="noStrike">
                          <a:solidFill>
                            <a:srgbClr val="000000"/>
                          </a:solidFill>
                          <a:effectLst/>
                          <a:latin typeface="Calibri"/>
                        </a:rPr>
                        <a:t>20</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maurizio.molinari@tc.gc.ca</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TCCA</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21"/>
                  </a:ext>
                </a:extLst>
              </a:tr>
              <a:tr h="160132">
                <a:tc>
                  <a:txBody>
                    <a:bodyPr/>
                    <a:lstStyle/>
                    <a:p>
                      <a:pPr algn="ctr" fontAlgn="ctr"/>
                      <a:r>
                        <a:rPr lang="en-US" sz="800" b="0" i="0" u="none" strike="noStrike">
                          <a:solidFill>
                            <a:srgbClr val="000000"/>
                          </a:solidFill>
                          <a:effectLst/>
                          <a:latin typeface="Calibri"/>
                        </a:rPr>
                        <a:t>21</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greg.kress@topflightaero.com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Top Flight</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22"/>
                  </a:ext>
                </a:extLst>
              </a:tr>
              <a:tr h="160132">
                <a:tc>
                  <a:txBody>
                    <a:bodyPr/>
                    <a:lstStyle/>
                    <a:p>
                      <a:pPr algn="ctr" fontAlgn="ctr"/>
                      <a:r>
                        <a:rPr lang="en-US" sz="800" b="0" i="0" u="none" strike="noStrike">
                          <a:solidFill>
                            <a:srgbClr val="000000"/>
                          </a:solidFill>
                          <a:effectLst/>
                          <a:latin typeface="Calibri"/>
                        </a:rPr>
                        <a:t>22</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tdrood@avtechemail.com (tom rood)</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AvTech</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23"/>
                  </a:ext>
                </a:extLst>
              </a:tr>
              <a:tr h="160132">
                <a:tc>
                  <a:txBody>
                    <a:bodyPr/>
                    <a:lstStyle/>
                    <a:p>
                      <a:pPr algn="ctr" fontAlgn="ctr"/>
                      <a:r>
                        <a:rPr lang="en-US" sz="800" b="0" i="0" u="none" strike="noStrike">
                          <a:solidFill>
                            <a:srgbClr val="000000"/>
                          </a:solidFill>
                          <a:effectLst/>
                          <a:latin typeface="Calibri"/>
                        </a:rPr>
                        <a:t>23</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petertumpy@comcast.net</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Consultant</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66805">
                <a:tc>
                  <a:txBody>
                    <a:bodyPr/>
                    <a:lstStyle/>
                    <a:p>
                      <a:pPr algn="ctr" fontAlgn="ctr"/>
                      <a:r>
                        <a:rPr lang="en-US" sz="800" b="0" i="0" u="none" strike="noStrike">
                          <a:solidFill>
                            <a:srgbClr val="000000"/>
                          </a:solidFill>
                          <a:effectLst/>
                          <a:latin typeface="Calibri"/>
                        </a:rPr>
                        <a:t>24</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lamia@niar.wichita.edu</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NIAR/WSU</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25"/>
                  </a:ext>
                </a:extLst>
              </a:tr>
            </a:tbl>
          </a:graphicData>
        </a:graphic>
      </p:graphicFrame>
      <p:sp>
        <p:nvSpPr>
          <p:cNvPr id="4" name="Slide Number Placeholder 3"/>
          <p:cNvSpPr>
            <a:spLocks noGrp="1"/>
          </p:cNvSpPr>
          <p:nvPr>
            <p:ph type="sldNum" sz="quarter" idx="12"/>
          </p:nvPr>
        </p:nvSpPr>
        <p:spPr/>
        <p:txBody>
          <a:bodyPr/>
          <a:lstStyle/>
          <a:p>
            <a:fld id="{7D4A7BFC-7979-47F1-BEF3-9154A3F66BA8}" type="slidenum">
              <a:rPr lang="en-US" smtClean="0"/>
              <a:t>10</a:t>
            </a:fld>
            <a:endParaRPr lang="en-US" dirty="0"/>
          </a:p>
        </p:txBody>
      </p:sp>
    </p:spTree>
    <p:extLst>
      <p:ext uri="{BB962C8B-B14F-4D97-AF65-F5344CB8AC3E}">
        <p14:creationId xmlns:p14="http://schemas.microsoft.com/office/powerpoint/2010/main" val="3550654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SoBR WG - </a:t>
            </a:r>
            <a:r>
              <a:rPr lang="en-US" dirty="0"/>
              <a:t>Attendance</a:t>
            </a:r>
          </a:p>
        </p:txBody>
      </p:sp>
      <p:sp>
        <p:nvSpPr>
          <p:cNvPr id="11" name="Rectangle 10"/>
          <p:cNvSpPr/>
          <p:nvPr/>
        </p:nvSpPr>
        <p:spPr>
          <a:xfrm>
            <a:off x="56751" y="1690432"/>
            <a:ext cx="9036424" cy="4168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8"/>
          <p:cNvGraphicFramePr>
            <a:graphicFrameLocks noGrp="1"/>
          </p:cNvGraphicFramePr>
          <p:nvPr>
            <p:ph idx="1"/>
            <p:extLst/>
          </p:nvPr>
        </p:nvGraphicFramePr>
        <p:xfrm>
          <a:off x="49001" y="1682243"/>
          <a:ext cx="9051925" cy="4176778"/>
        </p:xfrm>
        <a:graphic>
          <a:graphicData uri="http://schemas.openxmlformats.org/drawingml/2006/table">
            <a:tbl>
              <a:tblPr/>
              <a:tblGrid>
                <a:gridCol w="196674">
                  <a:extLst>
                    <a:ext uri="{9D8B030D-6E8A-4147-A177-3AD203B41FA5}">
                      <a16:colId xmlns:a16="http://schemas.microsoft.com/office/drawing/2014/main" val="20000"/>
                    </a:ext>
                  </a:extLst>
                </a:gridCol>
                <a:gridCol w="2495304">
                  <a:extLst>
                    <a:ext uri="{9D8B030D-6E8A-4147-A177-3AD203B41FA5}">
                      <a16:colId xmlns:a16="http://schemas.microsoft.com/office/drawing/2014/main" val="20001"/>
                    </a:ext>
                  </a:extLst>
                </a:gridCol>
                <a:gridCol w="2495304">
                  <a:extLst>
                    <a:ext uri="{9D8B030D-6E8A-4147-A177-3AD203B41FA5}">
                      <a16:colId xmlns:a16="http://schemas.microsoft.com/office/drawing/2014/main" val="20002"/>
                    </a:ext>
                  </a:extLst>
                </a:gridCol>
                <a:gridCol w="206508">
                  <a:extLst>
                    <a:ext uri="{9D8B030D-6E8A-4147-A177-3AD203B41FA5}">
                      <a16:colId xmlns:a16="http://schemas.microsoft.com/office/drawing/2014/main" val="20003"/>
                    </a:ext>
                  </a:extLst>
                </a:gridCol>
                <a:gridCol w="228633">
                  <a:extLst>
                    <a:ext uri="{9D8B030D-6E8A-4147-A177-3AD203B41FA5}">
                      <a16:colId xmlns:a16="http://schemas.microsoft.com/office/drawing/2014/main" val="20004"/>
                    </a:ext>
                  </a:extLst>
                </a:gridCol>
                <a:gridCol w="243384">
                  <a:extLst>
                    <a:ext uri="{9D8B030D-6E8A-4147-A177-3AD203B41FA5}">
                      <a16:colId xmlns:a16="http://schemas.microsoft.com/office/drawing/2014/main" val="20005"/>
                    </a:ext>
                  </a:extLst>
                </a:gridCol>
                <a:gridCol w="221258">
                  <a:extLst>
                    <a:ext uri="{9D8B030D-6E8A-4147-A177-3AD203B41FA5}">
                      <a16:colId xmlns:a16="http://schemas.microsoft.com/office/drawing/2014/main" val="20006"/>
                    </a:ext>
                  </a:extLst>
                </a:gridCol>
                <a:gridCol w="258135">
                  <a:extLst>
                    <a:ext uri="{9D8B030D-6E8A-4147-A177-3AD203B41FA5}">
                      <a16:colId xmlns:a16="http://schemas.microsoft.com/office/drawing/2014/main" val="20007"/>
                    </a:ext>
                  </a:extLst>
                </a:gridCol>
                <a:gridCol w="213883">
                  <a:extLst>
                    <a:ext uri="{9D8B030D-6E8A-4147-A177-3AD203B41FA5}">
                      <a16:colId xmlns:a16="http://schemas.microsoft.com/office/drawing/2014/main" val="20008"/>
                    </a:ext>
                  </a:extLst>
                </a:gridCol>
                <a:gridCol w="184382">
                  <a:extLst>
                    <a:ext uri="{9D8B030D-6E8A-4147-A177-3AD203B41FA5}">
                      <a16:colId xmlns:a16="http://schemas.microsoft.com/office/drawing/2014/main" val="20009"/>
                    </a:ext>
                  </a:extLst>
                </a:gridCol>
                <a:gridCol w="236009">
                  <a:extLst>
                    <a:ext uri="{9D8B030D-6E8A-4147-A177-3AD203B41FA5}">
                      <a16:colId xmlns:a16="http://schemas.microsoft.com/office/drawing/2014/main" val="20010"/>
                    </a:ext>
                  </a:extLst>
                </a:gridCol>
                <a:gridCol w="228633">
                  <a:extLst>
                    <a:ext uri="{9D8B030D-6E8A-4147-A177-3AD203B41FA5}">
                      <a16:colId xmlns:a16="http://schemas.microsoft.com/office/drawing/2014/main" val="20011"/>
                    </a:ext>
                  </a:extLst>
                </a:gridCol>
                <a:gridCol w="213883">
                  <a:extLst>
                    <a:ext uri="{9D8B030D-6E8A-4147-A177-3AD203B41FA5}">
                      <a16:colId xmlns:a16="http://schemas.microsoft.com/office/drawing/2014/main" val="20012"/>
                    </a:ext>
                  </a:extLst>
                </a:gridCol>
                <a:gridCol w="243384">
                  <a:extLst>
                    <a:ext uri="{9D8B030D-6E8A-4147-A177-3AD203B41FA5}">
                      <a16:colId xmlns:a16="http://schemas.microsoft.com/office/drawing/2014/main" val="20013"/>
                    </a:ext>
                  </a:extLst>
                </a:gridCol>
                <a:gridCol w="228633">
                  <a:extLst>
                    <a:ext uri="{9D8B030D-6E8A-4147-A177-3AD203B41FA5}">
                      <a16:colId xmlns:a16="http://schemas.microsoft.com/office/drawing/2014/main" val="20014"/>
                    </a:ext>
                  </a:extLst>
                </a:gridCol>
                <a:gridCol w="206508">
                  <a:extLst>
                    <a:ext uri="{9D8B030D-6E8A-4147-A177-3AD203B41FA5}">
                      <a16:colId xmlns:a16="http://schemas.microsoft.com/office/drawing/2014/main" val="20015"/>
                    </a:ext>
                  </a:extLst>
                </a:gridCol>
                <a:gridCol w="228633">
                  <a:extLst>
                    <a:ext uri="{9D8B030D-6E8A-4147-A177-3AD203B41FA5}">
                      <a16:colId xmlns:a16="http://schemas.microsoft.com/office/drawing/2014/main" val="20016"/>
                    </a:ext>
                  </a:extLst>
                </a:gridCol>
                <a:gridCol w="243384">
                  <a:extLst>
                    <a:ext uri="{9D8B030D-6E8A-4147-A177-3AD203B41FA5}">
                      <a16:colId xmlns:a16="http://schemas.microsoft.com/office/drawing/2014/main" val="20017"/>
                    </a:ext>
                  </a:extLst>
                </a:gridCol>
                <a:gridCol w="221258">
                  <a:extLst>
                    <a:ext uri="{9D8B030D-6E8A-4147-A177-3AD203B41FA5}">
                      <a16:colId xmlns:a16="http://schemas.microsoft.com/office/drawing/2014/main" val="20018"/>
                    </a:ext>
                  </a:extLst>
                </a:gridCol>
                <a:gridCol w="258135">
                  <a:extLst>
                    <a:ext uri="{9D8B030D-6E8A-4147-A177-3AD203B41FA5}">
                      <a16:colId xmlns:a16="http://schemas.microsoft.com/office/drawing/2014/main" val="20019"/>
                    </a:ext>
                  </a:extLst>
                </a:gridCol>
              </a:tblGrid>
              <a:tr h="166805">
                <a:tc>
                  <a:txBody>
                    <a:bodyPr/>
                    <a:lstStyle/>
                    <a:p>
                      <a:pPr algn="l" fontAlgn="b"/>
                      <a:r>
                        <a:rPr lang="en-US" sz="1000" b="0" i="0" u="none" strike="noStrike" dirty="0">
                          <a:solidFill>
                            <a:srgbClr val="000000"/>
                          </a:solidFill>
                          <a:effectLst/>
                          <a:latin typeface="Calibri"/>
                        </a:rPr>
                        <a:t> </a:t>
                      </a:r>
                    </a:p>
                  </a:txBody>
                  <a:tcPr marL="6672" marR="6672" marT="6672"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 </a:t>
                      </a:r>
                    </a:p>
                  </a:txBody>
                  <a:tcPr marL="6672" marR="6672" marT="6672"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a:rPr>
                        <a:t> </a:t>
                      </a:r>
                    </a:p>
                  </a:txBody>
                  <a:tcPr marL="6672" marR="6672" marT="667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12">
                  <a:txBody>
                    <a:bodyPr/>
                    <a:lstStyle/>
                    <a:p>
                      <a:pPr algn="ctr" fontAlgn="b"/>
                      <a:r>
                        <a:rPr lang="en-US" sz="1000" b="0" i="0" u="none" strike="noStrike">
                          <a:solidFill>
                            <a:srgbClr val="000000"/>
                          </a:solidFill>
                          <a:effectLst/>
                          <a:latin typeface="Calibri"/>
                        </a:rPr>
                        <a:t>2015</a:t>
                      </a:r>
                    </a:p>
                  </a:txBody>
                  <a:tcPr marL="6672" marR="6672" marT="66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000" b="0" i="0" u="none" strike="noStrike">
                          <a:solidFill>
                            <a:srgbClr val="000000"/>
                          </a:solidFill>
                          <a:effectLst/>
                          <a:latin typeface="Calibri"/>
                        </a:rPr>
                        <a:t>2016</a:t>
                      </a:r>
                    </a:p>
                  </a:txBody>
                  <a:tcPr marL="6672" marR="6672" marT="66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0132">
                <a:tc>
                  <a:txBody>
                    <a:bodyPr/>
                    <a:lstStyle/>
                    <a:p>
                      <a:pPr algn="l" fontAlgn="ctr"/>
                      <a:r>
                        <a:rPr lang="en-US" sz="1000" b="0" i="0" u="none" strike="noStrike">
                          <a:solidFill>
                            <a:srgbClr val="000000"/>
                          </a:solidFill>
                          <a:effectLst/>
                          <a:latin typeface="Calibri"/>
                        </a:rPr>
                        <a:t> </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1" i="0" u="none" strike="noStrike" dirty="0">
                          <a:solidFill>
                            <a:srgbClr val="000000"/>
                          </a:solidFill>
                          <a:effectLst/>
                          <a:latin typeface="Calibri"/>
                        </a:rPr>
                        <a:t>Individual</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alibri"/>
                        </a:rPr>
                        <a:t>Company</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Jan</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Feb</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Mar</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Apr</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May</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Jun</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Jul</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Aug</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Sep</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Oct</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Nov</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Dec</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Jan</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Feb</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Mar</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Apr</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May</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132">
                <a:tc>
                  <a:txBody>
                    <a:bodyPr/>
                    <a:lstStyle/>
                    <a:p>
                      <a:pPr algn="ctr" fontAlgn="ctr"/>
                      <a:r>
                        <a:rPr lang="en-US" sz="800" b="0" i="0" u="none" strike="noStrike">
                          <a:solidFill>
                            <a:srgbClr val="000000"/>
                          </a:solidFill>
                          <a:effectLst/>
                          <a:latin typeface="Calibri"/>
                        </a:rPr>
                        <a:t>1</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ana.rodriguez@airbus.com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Airbus</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4">
                  <a:txBody>
                    <a:bodyPr/>
                    <a:lstStyle/>
                    <a:p>
                      <a:pPr algn="ctr" fontAlgn="ctr"/>
                      <a:r>
                        <a:rPr lang="en-US" sz="1000" b="1" i="1" u="none" strike="noStrike">
                          <a:solidFill>
                            <a:srgbClr val="000000"/>
                          </a:solidFill>
                          <a:effectLst/>
                          <a:latin typeface="Calibri"/>
                        </a:rPr>
                        <a:t>ICSC (Boeing SC)</a:t>
                      </a:r>
                    </a:p>
                  </a:txBody>
                  <a:tcPr marL="6672" marR="6672" marT="667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4">
                  <a:txBody>
                    <a:bodyPr/>
                    <a:lstStyle/>
                    <a:p>
                      <a:pPr algn="ctr" fontAlgn="ctr"/>
                      <a:r>
                        <a:rPr lang="en-US" sz="1000" b="1" i="1" u="none" strike="noStrike">
                          <a:solidFill>
                            <a:srgbClr val="000000"/>
                          </a:solidFill>
                          <a:effectLst/>
                          <a:latin typeface="Calibri"/>
                        </a:rPr>
                        <a:t>Montreal WS</a:t>
                      </a:r>
                    </a:p>
                  </a:txBody>
                  <a:tcPr marL="6672" marR="6672" marT="667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4">
                  <a:txBody>
                    <a:bodyPr/>
                    <a:lstStyle/>
                    <a:p>
                      <a:pPr algn="ctr" fontAlgn="ctr"/>
                      <a:r>
                        <a:rPr lang="en-US" sz="1000" b="0" i="1" u="none" strike="noStrike">
                          <a:solidFill>
                            <a:srgbClr val="FFFFFF"/>
                          </a:solidFill>
                          <a:effectLst/>
                          <a:latin typeface="Calibri"/>
                        </a:rPr>
                        <a:t>Role Not Taken</a:t>
                      </a:r>
                    </a:p>
                  </a:txBody>
                  <a:tcPr marL="6672" marR="6672" marT="667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4">
                  <a:txBody>
                    <a:bodyPr/>
                    <a:lstStyle/>
                    <a:p>
                      <a:pPr algn="ctr" fontAlgn="ctr"/>
                      <a:r>
                        <a:rPr lang="en-US" sz="1000" b="1" i="1" u="none" strike="noStrike">
                          <a:solidFill>
                            <a:srgbClr val="000000"/>
                          </a:solidFill>
                          <a:effectLst/>
                          <a:latin typeface="Calibri"/>
                        </a:rPr>
                        <a:t>No Meeting</a:t>
                      </a:r>
                    </a:p>
                  </a:txBody>
                  <a:tcPr marL="6672" marR="6672" marT="6672"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4">
                  <a:txBody>
                    <a:bodyPr/>
                    <a:lstStyle/>
                    <a:p>
                      <a:pPr algn="ctr" fontAlgn="ctr"/>
                      <a:r>
                        <a:rPr lang="en-US" sz="1000" b="0" i="1" u="none" strike="noStrike">
                          <a:solidFill>
                            <a:srgbClr val="FFFFFF"/>
                          </a:solidFill>
                          <a:effectLst/>
                          <a:latin typeface="Calibri"/>
                        </a:rPr>
                        <a:t>Role Not Taken</a:t>
                      </a:r>
                    </a:p>
                  </a:txBody>
                  <a:tcPr marL="6672" marR="6672" marT="667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132">
                <a:tc>
                  <a:txBody>
                    <a:bodyPr/>
                    <a:lstStyle/>
                    <a:p>
                      <a:pPr algn="ctr" fontAlgn="ctr"/>
                      <a:r>
                        <a:rPr lang="en-US" sz="800" b="0" i="0" u="none" strike="noStrike">
                          <a:solidFill>
                            <a:srgbClr val="000000"/>
                          </a:solidFill>
                          <a:effectLst/>
                          <a:latin typeface="Calibri"/>
                        </a:rPr>
                        <a:t>2</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allen.j.fawcett@boeing.com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Calibri"/>
                        </a:rPr>
                        <a:t>Boeing</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132">
                <a:tc>
                  <a:txBody>
                    <a:bodyPr/>
                    <a:lstStyle/>
                    <a:p>
                      <a:pPr algn="ctr" fontAlgn="ctr"/>
                      <a:r>
                        <a:rPr lang="en-US" sz="800" b="0" i="0" u="none" strike="noStrike">
                          <a:solidFill>
                            <a:srgbClr val="000000"/>
                          </a:solidFill>
                          <a:effectLst/>
                          <a:latin typeface="Calibri"/>
                        </a:rPr>
                        <a:t>3</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gary.d.oakes@boeing.com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132">
                <a:tc>
                  <a:txBody>
                    <a:bodyPr/>
                    <a:lstStyle/>
                    <a:p>
                      <a:pPr algn="ctr" fontAlgn="ctr"/>
                      <a:r>
                        <a:rPr lang="en-US" sz="800" b="0" i="0" u="none" strike="noStrike">
                          <a:solidFill>
                            <a:srgbClr val="000000"/>
                          </a:solidFill>
                          <a:effectLst/>
                          <a:latin typeface="Calibri"/>
                        </a:rPr>
                        <a:t>4</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david.wilson@aero.bombardier.com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000" b="0" i="0" u="none" strike="noStrike">
                          <a:solidFill>
                            <a:srgbClr val="000000"/>
                          </a:solidFill>
                          <a:effectLst/>
                          <a:latin typeface="Calibri"/>
                        </a:rPr>
                        <a:t>Bombardier</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5"/>
                  </a:ext>
                </a:extLst>
              </a:tr>
              <a:tr h="160132">
                <a:tc>
                  <a:txBody>
                    <a:bodyPr/>
                    <a:lstStyle/>
                    <a:p>
                      <a:pPr algn="ctr" fontAlgn="ctr"/>
                      <a:r>
                        <a:rPr lang="en-US" sz="800" b="0" i="0" u="none" strike="noStrike">
                          <a:solidFill>
                            <a:srgbClr val="000000"/>
                          </a:solidFill>
                          <a:effectLst/>
                          <a:latin typeface="Calibri"/>
                        </a:rPr>
                        <a:t>5</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geoffrey.walsh@aero.bombardier.com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6"/>
                  </a:ext>
                </a:extLst>
              </a:tr>
              <a:tr h="160132">
                <a:tc>
                  <a:txBody>
                    <a:bodyPr/>
                    <a:lstStyle/>
                    <a:p>
                      <a:pPr algn="ctr" fontAlgn="ctr"/>
                      <a:r>
                        <a:rPr lang="en-US" sz="800" b="0" i="0" u="none" strike="noStrike">
                          <a:solidFill>
                            <a:srgbClr val="000000"/>
                          </a:solidFill>
                          <a:effectLst/>
                          <a:latin typeface="Calibri"/>
                        </a:rPr>
                        <a:t>6</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rushabh.kothari@aero.bombardier.com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7"/>
                  </a:ext>
                </a:extLst>
              </a:tr>
              <a:tr h="160132">
                <a:tc>
                  <a:txBody>
                    <a:bodyPr/>
                    <a:lstStyle/>
                    <a:p>
                      <a:pPr algn="ctr" fontAlgn="ctr"/>
                      <a:r>
                        <a:rPr lang="en-US" sz="800" b="0" i="0" u="none" strike="noStrike">
                          <a:solidFill>
                            <a:srgbClr val="000000"/>
                          </a:solidFill>
                          <a:effectLst/>
                          <a:latin typeface="Calibri"/>
                        </a:rPr>
                        <a:t>7</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mjnienhaus@txtav.com (mark nienhaus)</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Cessna</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dirty="0">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0132">
                <a:tc>
                  <a:txBody>
                    <a:bodyPr/>
                    <a:lstStyle/>
                    <a:p>
                      <a:pPr algn="ctr" fontAlgn="ctr"/>
                      <a:r>
                        <a:rPr lang="en-US" sz="800" b="0" i="0" u="none" strike="noStrike">
                          <a:solidFill>
                            <a:srgbClr val="000000"/>
                          </a:solidFill>
                          <a:effectLst/>
                          <a:latin typeface="Calibri"/>
                        </a:rPr>
                        <a:t>8</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ray.kaiser@delta.com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Delta Airlines</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0132">
                <a:tc>
                  <a:txBody>
                    <a:bodyPr/>
                    <a:lstStyle/>
                    <a:p>
                      <a:pPr algn="ctr" fontAlgn="ctr"/>
                      <a:r>
                        <a:rPr lang="en-US" sz="800" b="0" i="0" u="none" strike="noStrike">
                          <a:solidFill>
                            <a:srgbClr val="000000"/>
                          </a:solidFill>
                          <a:effectLst/>
                          <a:latin typeface="Calibri"/>
                        </a:rPr>
                        <a:t>9</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simon.waite@easa.europa.eu</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EASA</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0"/>
                  </a:ext>
                </a:extLst>
              </a:tr>
              <a:tr h="160132">
                <a:tc>
                  <a:txBody>
                    <a:bodyPr/>
                    <a:lstStyle/>
                    <a:p>
                      <a:pPr algn="ctr" fontAlgn="ctr"/>
                      <a:r>
                        <a:rPr lang="en-US" sz="800" b="0" i="0" u="none" strike="noStrike">
                          <a:solidFill>
                            <a:srgbClr val="000000"/>
                          </a:solidFill>
                          <a:effectLst/>
                          <a:latin typeface="Calibri"/>
                        </a:rPr>
                        <a:t>10</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allen.rauschendorfer@faa.gov</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US" sz="1000" b="0" i="0" u="none" strike="noStrike">
                          <a:solidFill>
                            <a:srgbClr val="000000"/>
                          </a:solidFill>
                          <a:effectLst/>
                          <a:latin typeface="Calibri"/>
                        </a:rPr>
                        <a:t>FAA</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1"/>
                  </a:ext>
                </a:extLst>
              </a:tr>
              <a:tr h="160132">
                <a:tc>
                  <a:txBody>
                    <a:bodyPr/>
                    <a:lstStyle/>
                    <a:p>
                      <a:pPr algn="ctr" fontAlgn="ctr"/>
                      <a:r>
                        <a:rPr lang="en-US" sz="800" b="0" i="0" u="none" strike="noStrike">
                          <a:solidFill>
                            <a:srgbClr val="000000"/>
                          </a:solidFill>
                          <a:effectLst/>
                          <a:latin typeface="Calibri"/>
                        </a:rPr>
                        <a:t>11</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cyndi.ashforth@faa.gov</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l"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2"/>
                  </a:ext>
                </a:extLst>
              </a:tr>
              <a:tr h="160132">
                <a:tc>
                  <a:txBody>
                    <a:bodyPr/>
                    <a:lstStyle/>
                    <a:p>
                      <a:pPr algn="ctr" fontAlgn="ctr"/>
                      <a:r>
                        <a:rPr lang="en-US" sz="800" b="0" i="0" u="none" strike="noStrike">
                          <a:solidFill>
                            <a:srgbClr val="000000"/>
                          </a:solidFill>
                          <a:effectLst/>
                          <a:latin typeface="Calibri"/>
                        </a:rPr>
                        <a:t>12</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larry.ilcewicz@faa.gov</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0132">
                <a:tc>
                  <a:txBody>
                    <a:bodyPr/>
                    <a:lstStyle/>
                    <a:p>
                      <a:pPr algn="ctr" fontAlgn="ctr"/>
                      <a:r>
                        <a:rPr lang="en-US" sz="800" b="0" i="0" u="none" strike="noStrike">
                          <a:solidFill>
                            <a:srgbClr val="000000"/>
                          </a:solidFill>
                          <a:effectLst/>
                          <a:latin typeface="Calibri"/>
                        </a:rPr>
                        <a:t>13</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Robert.Stegeman@faa.gov</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4"/>
                  </a:ext>
                </a:extLst>
              </a:tr>
              <a:tr h="160132">
                <a:tc>
                  <a:txBody>
                    <a:bodyPr/>
                    <a:lstStyle/>
                    <a:p>
                      <a:pPr algn="ctr" fontAlgn="ctr"/>
                      <a:r>
                        <a:rPr lang="en-US" sz="800" b="0" i="0" u="none" strike="noStrike">
                          <a:solidFill>
                            <a:srgbClr val="000000"/>
                          </a:solidFill>
                          <a:effectLst/>
                          <a:latin typeface="Calibri"/>
                        </a:rPr>
                        <a:t>14</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rusty.jones@faa.gov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60132">
                <a:tc>
                  <a:txBody>
                    <a:bodyPr/>
                    <a:lstStyle/>
                    <a:p>
                      <a:pPr algn="ctr" fontAlgn="ctr"/>
                      <a:r>
                        <a:rPr lang="en-US" sz="800" b="0" i="0" u="none" strike="noStrike">
                          <a:solidFill>
                            <a:srgbClr val="000000"/>
                          </a:solidFill>
                          <a:effectLst/>
                          <a:latin typeface="Calibri"/>
                        </a:rPr>
                        <a:t>15</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Andries.buitenhuis@fokker.com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Calibri"/>
                        </a:rPr>
                        <a:t>Fokker</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6"/>
                  </a:ext>
                </a:extLst>
              </a:tr>
              <a:tr h="160132">
                <a:tc>
                  <a:txBody>
                    <a:bodyPr/>
                    <a:lstStyle/>
                    <a:p>
                      <a:pPr algn="ctr" fontAlgn="ctr"/>
                      <a:r>
                        <a:rPr lang="en-US" sz="800" b="0" i="0" u="none" strike="noStrike">
                          <a:solidFill>
                            <a:srgbClr val="000000"/>
                          </a:solidFill>
                          <a:effectLst/>
                          <a:latin typeface="Calibri"/>
                        </a:rPr>
                        <a:t>16</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jan.waleson@fokker.com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60132">
                <a:tc>
                  <a:txBody>
                    <a:bodyPr/>
                    <a:lstStyle/>
                    <a:p>
                      <a:pPr algn="ctr" fontAlgn="ctr"/>
                      <a:r>
                        <a:rPr lang="en-US" sz="800" b="0" i="0" u="none" strike="noStrike">
                          <a:solidFill>
                            <a:srgbClr val="000000"/>
                          </a:solidFill>
                          <a:effectLst/>
                          <a:latin typeface="Calibri"/>
                        </a:rPr>
                        <a:t>17</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tobias.knobloch@lht.dlh.de</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Lufthansa Airlines</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60132">
                <a:tc>
                  <a:txBody>
                    <a:bodyPr/>
                    <a:lstStyle/>
                    <a:p>
                      <a:pPr algn="ctr" fontAlgn="ctr"/>
                      <a:r>
                        <a:rPr lang="en-US" sz="800" b="0" i="0" u="none" strike="noStrike">
                          <a:solidFill>
                            <a:srgbClr val="000000"/>
                          </a:solidFill>
                          <a:effectLst/>
                          <a:latin typeface="Calibri"/>
                        </a:rPr>
                        <a:t>18</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john.m.welch@spiritaero.com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Calibri"/>
                        </a:rPr>
                        <a:t>Spirit AeroSystems, Inc.</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9"/>
                  </a:ext>
                </a:extLst>
              </a:tr>
              <a:tr h="160132">
                <a:tc>
                  <a:txBody>
                    <a:bodyPr/>
                    <a:lstStyle/>
                    <a:p>
                      <a:pPr algn="ctr" fontAlgn="ctr"/>
                      <a:r>
                        <a:rPr lang="en-US" sz="800" b="0" i="0" u="none" strike="noStrike">
                          <a:solidFill>
                            <a:srgbClr val="000000"/>
                          </a:solidFill>
                          <a:effectLst/>
                          <a:latin typeface="Calibri"/>
                        </a:rPr>
                        <a:t>19</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michael.d.borgman@spiritaero.com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60132">
                <a:tc>
                  <a:txBody>
                    <a:bodyPr/>
                    <a:lstStyle/>
                    <a:p>
                      <a:pPr algn="ctr" fontAlgn="ctr"/>
                      <a:r>
                        <a:rPr lang="en-US" sz="800" b="0" i="0" u="none" strike="noStrike">
                          <a:solidFill>
                            <a:srgbClr val="000000"/>
                          </a:solidFill>
                          <a:effectLst/>
                          <a:latin typeface="Calibri"/>
                        </a:rPr>
                        <a:t>20</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maurizio.molinari@tc.gc.ca</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TCCA</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21"/>
                  </a:ext>
                </a:extLst>
              </a:tr>
              <a:tr h="160132">
                <a:tc>
                  <a:txBody>
                    <a:bodyPr/>
                    <a:lstStyle/>
                    <a:p>
                      <a:pPr algn="ctr" fontAlgn="ctr"/>
                      <a:r>
                        <a:rPr lang="en-US" sz="800" b="0" i="0" u="none" strike="noStrike">
                          <a:solidFill>
                            <a:srgbClr val="000000"/>
                          </a:solidFill>
                          <a:effectLst/>
                          <a:latin typeface="Calibri"/>
                        </a:rPr>
                        <a:t>21</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greg.kress@topflightaero.com</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Top Flight</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22"/>
                  </a:ext>
                </a:extLst>
              </a:tr>
              <a:tr h="160132">
                <a:tc>
                  <a:txBody>
                    <a:bodyPr/>
                    <a:lstStyle/>
                    <a:p>
                      <a:pPr algn="ctr" fontAlgn="ctr"/>
                      <a:r>
                        <a:rPr lang="en-US" sz="800" b="0" i="0" u="none" strike="noStrike">
                          <a:solidFill>
                            <a:srgbClr val="000000"/>
                          </a:solidFill>
                          <a:effectLst/>
                          <a:latin typeface="Calibri"/>
                        </a:rPr>
                        <a:t>22</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tdrood@avtechemail.com (tom rood)</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AvTech</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23"/>
                  </a:ext>
                </a:extLst>
              </a:tr>
              <a:tr h="160132">
                <a:tc>
                  <a:txBody>
                    <a:bodyPr/>
                    <a:lstStyle/>
                    <a:p>
                      <a:pPr algn="ctr" fontAlgn="ctr"/>
                      <a:r>
                        <a:rPr lang="en-US" sz="800" b="0" i="0" u="none" strike="noStrike">
                          <a:solidFill>
                            <a:srgbClr val="000000"/>
                          </a:solidFill>
                          <a:effectLst/>
                          <a:latin typeface="Calibri"/>
                        </a:rPr>
                        <a:t>23</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petertumpy@comcast.net</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Consultant</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66805">
                <a:tc>
                  <a:txBody>
                    <a:bodyPr/>
                    <a:lstStyle/>
                    <a:p>
                      <a:pPr algn="ctr" fontAlgn="ctr"/>
                      <a:r>
                        <a:rPr lang="en-US" sz="800" b="0" i="0" u="none" strike="noStrike">
                          <a:solidFill>
                            <a:srgbClr val="000000"/>
                          </a:solidFill>
                          <a:effectLst/>
                          <a:latin typeface="Calibri"/>
                        </a:rPr>
                        <a:t>24</a:t>
                      </a:r>
                    </a:p>
                  </a:txBody>
                  <a:tcPr marL="6672" marR="6672" marT="667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00" b="0" i="0" u="none" strike="noStrike">
                          <a:solidFill>
                            <a:srgbClr val="000000"/>
                          </a:solidFill>
                          <a:effectLst/>
                          <a:latin typeface="Calibri"/>
                        </a:rPr>
                        <a:t>lamia@niar.wichita.edu</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NIAR/WSU</a:t>
                      </a:r>
                    </a:p>
                  </a:txBody>
                  <a:tcPr marL="6672" marR="6672" marT="66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000" b="0" i="0" u="none" strike="noStrike">
                          <a:solidFill>
                            <a:srgbClr val="000000"/>
                          </a:solidFill>
                          <a:effectLst/>
                          <a:latin typeface="Calibri"/>
                        </a:rPr>
                        <a:t>X</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 </a:t>
                      </a:r>
                    </a:p>
                  </a:txBody>
                  <a:tcPr marL="6672" marR="6672" marT="66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25"/>
                  </a:ext>
                </a:extLst>
              </a:tr>
            </a:tbl>
          </a:graphicData>
        </a:graphic>
      </p:graphicFrame>
      <p:sp>
        <p:nvSpPr>
          <p:cNvPr id="4" name="Slide Number Placeholder 3"/>
          <p:cNvSpPr>
            <a:spLocks noGrp="1"/>
          </p:cNvSpPr>
          <p:nvPr>
            <p:ph type="sldNum" sz="quarter" idx="12"/>
          </p:nvPr>
        </p:nvSpPr>
        <p:spPr/>
        <p:txBody>
          <a:bodyPr/>
          <a:lstStyle/>
          <a:p>
            <a:fld id="{7D4A7BFC-7979-47F1-BEF3-9154A3F66BA8}" type="slidenum">
              <a:rPr lang="en-US" smtClean="0"/>
              <a:t>11</a:t>
            </a:fld>
            <a:endParaRPr lang="en-US" dirty="0"/>
          </a:p>
        </p:txBody>
      </p:sp>
      <p:sp>
        <p:nvSpPr>
          <p:cNvPr id="6" name="TextBox 5"/>
          <p:cNvSpPr txBox="1"/>
          <p:nvPr/>
        </p:nvSpPr>
        <p:spPr>
          <a:xfrm>
            <a:off x="826172" y="2790831"/>
            <a:ext cx="7586308" cy="1754326"/>
          </a:xfrm>
          <a:prstGeom prst="rect">
            <a:avLst/>
          </a:prstGeom>
          <a:solidFill>
            <a:srgbClr val="FFFF00"/>
          </a:solidFill>
          <a:ln w="38100">
            <a:solidFill>
              <a:srgbClr val="3333FF"/>
            </a:solidFill>
          </a:ln>
        </p:spPr>
        <p:txBody>
          <a:bodyPr wrap="none" rtlCol="0">
            <a:spAutoFit/>
          </a:bodyPr>
          <a:lstStyle/>
          <a:p>
            <a:r>
              <a:rPr lang="en-US" b="1" dirty="0"/>
              <a:t>14 </a:t>
            </a:r>
            <a:r>
              <a:rPr lang="en-US" b="1" dirty="0" err="1"/>
              <a:t>SoBR</a:t>
            </a:r>
            <a:r>
              <a:rPr lang="en-US" b="1" dirty="0"/>
              <a:t> WG meetings held to date</a:t>
            </a:r>
          </a:p>
          <a:p>
            <a:r>
              <a:rPr lang="en-US" b="1" dirty="0"/>
              <a:t>24 Members</a:t>
            </a:r>
          </a:p>
          <a:p>
            <a:r>
              <a:rPr lang="en-US" b="1" dirty="0"/>
              <a:t>6 Air-framers represented (Airbus, Boeing, Bombardier, Cessna, Fokker, Spirit)</a:t>
            </a:r>
          </a:p>
          <a:p>
            <a:r>
              <a:rPr lang="en-US" b="1" dirty="0"/>
              <a:t>2 Airlines (Delta, Lufthansa)</a:t>
            </a:r>
          </a:p>
          <a:p>
            <a:r>
              <a:rPr lang="en-US" b="1" dirty="0"/>
              <a:t>Average attendance = 12</a:t>
            </a:r>
          </a:p>
          <a:p>
            <a:r>
              <a:rPr lang="en-US" b="1" dirty="0"/>
              <a:t>WG membership growing over time</a:t>
            </a:r>
          </a:p>
        </p:txBody>
      </p:sp>
    </p:spTree>
    <p:extLst>
      <p:ext uri="{BB962C8B-B14F-4D97-AF65-F5344CB8AC3E}">
        <p14:creationId xmlns:p14="http://schemas.microsoft.com/office/powerpoint/2010/main" val="2946853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CMH-17 Progress To Date</a:t>
            </a:r>
            <a:br>
              <a:rPr lang="en-US" dirty="0"/>
            </a:br>
            <a:r>
              <a:rPr lang="en-US" b="0" i="1" dirty="0"/>
              <a:t>(special thanks to Peter Smith)</a:t>
            </a:r>
          </a:p>
        </p:txBody>
      </p:sp>
      <p:sp>
        <p:nvSpPr>
          <p:cNvPr id="3" name="Content Placeholder 2"/>
          <p:cNvSpPr>
            <a:spLocks noGrp="1"/>
          </p:cNvSpPr>
          <p:nvPr>
            <p:ph idx="1"/>
          </p:nvPr>
        </p:nvSpPr>
        <p:spPr/>
        <p:txBody>
          <a:bodyPr/>
          <a:lstStyle/>
          <a:p>
            <a:pPr marL="114300" indent="0">
              <a:buNone/>
            </a:pPr>
            <a:r>
              <a:rPr lang="en-US" dirty="0">
                <a:solidFill>
                  <a:srgbClr val="3333FF"/>
                </a:solidFill>
              </a:rPr>
              <a:t>98</a:t>
            </a:r>
            <a:r>
              <a:rPr lang="en-US" dirty="0"/>
              <a:t> sections to assess and update</a:t>
            </a:r>
          </a:p>
          <a:p>
            <a:pPr marL="114300" indent="0">
              <a:buNone/>
            </a:pPr>
            <a:r>
              <a:rPr lang="en-US" dirty="0"/>
              <a:t>First-draft update of </a:t>
            </a:r>
            <a:r>
              <a:rPr lang="en-US" dirty="0">
                <a:solidFill>
                  <a:srgbClr val="3333FF"/>
                </a:solidFill>
              </a:rPr>
              <a:t>57</a:t>
            </a:r>
            <a:r>
              <a:rPr lang="en-US" dirty="0"/>
              <a:t> sections completed to date</a:t>
            </a:r>
          </a:p>
        </p:txBody>
      </p:sp>
      <p:sp>
        <p:nvSpPr>
          <p:cNvPr id="4" name="Slide Number Placeholder 3"/>
          <p:cNvSpPr>
            <a:spLocks noGrp="1"/>
          </p:cNvSpPr>
          <p:nvPr>
            <p:ph type="sldNum" sz="quarter" idx="12"/>
          </p:nvPr>
        </p:nvSpPr>
        <p:spPr/>
        <p:txBody>
          <a:bodyPr/>
          <a:lstStyle/>
          <a:p>
            <a:fld id="{7D4A7BFC-7979-47F1-BEF3-9154A3F66BA8}" type="slidenum">
              <a:rPr lang="en-US" smtClean="0"/>
              <a:t>12</a:t>
            </a:fld>
            <a:endParaRPr lang="en-US" dirty="0"/>
          </a:p>
        </p:txBody>
      </p:sp>
      <p:grpSp>
        <p:nvGrpSpPr>
          <p:cNvPr id="6" name="Group 5"/>
          <p:cNvGrpSpPr/>
          <p:nvPr/>
        </p:nvGrpSpPr>
        <p:grpSpPr>
          <a:xfrm>
            <a:off x="100403" y="2657914"/>
            <a:ext cx="8952157" cy="3680437"/>
            <a:chOff x="100403" y="2913534"/>
            <a:chExt cx="8952157" cy="3680437"/>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03" y="2913534"/>
              <a:ext cx="2194560" cy="340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935" y="3182474"/>
              <a:ext cx="2194560" cy="305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467" y="3182474"/>
              <a:ext cx="2194560" cy="305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182473"/>
              <a:ext cx="2194560" cy="3411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65899" y="6374368"/>
            <a:ext cx="8778750" cy="400110"/>
          </a:xfrm>
          <a:prstGeom prst="rect">
            <a:avLst/>
          </a:prstGeom>
          <a:solidFill>
            <a:srgbClr val="FFFF00"/>
          </a:solidFill>
          <a:ln w="38100">
            <a:solidFill>
              <a:srgbClr val="3333FF"/>
            </a:solidFill>
          </a:ln>
        </p:spPr>
        <p:txBody>
          <a:bodyPr wrap="none" rtlCol="0">
            <a:spAutoFit/>
          </a:bodyPr>
          <a:lstStyle/>
          <a:p>
            <a:r>
              <a:rPr lang="en-US" sz="2000" b="1" dirty="0"/>
              <a:t>Currently in final review of CMH-17 updates for Yellow Pages Submittal in August</a:t>
            </a:r>
          </a:p>
        </p:txBody>
      </p:sp>
    </p:spTree>
    <p:extLst>
      <p:ext uri="{BB962C8B-B14F-4D97-AF65-F5344CB8AC3E}">
        <p14:creationId xmlns:p14="http://schemas.microsoft.com/office/powerpoint/2010/main" val="2457929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SoBR WG – Accomplishments to Date</a:t>
            </a:r>
          </a:p>
        </p:txBody>
      </p:sp>
      <p:sp>
        <p:nvSpPr>
          <p:cNvPr id="3" name="Content Placeholder 2"/>
          <p:cNvSpPr>
            <a:spLocks noGrp="1"/>
          </p:cNvSpPr>
          <p:nvPr>
            <p:ph idx="1"/>
          </p:nvPr>
        </p:nvSpPr>
        <p:spPr/>
        <p:txBody>
          <a:bodyPr/>
          <a:lstStyle/>
          <a:p>
            <a:r>
              <a:rPr lang="en-US" dirty="0"/>
              <a:t>Approx. 60% complete with CMH-17, Vol 3, Ch14</a:t>
            </a:r>
          </a:p>
          <a:p>
            <a:r>
              <a:rPr lang="en-US" dirty="0"/>
              <a:t>Final draft of Case Study #1 written</a:t>
            </a:r>
          </a:p>
          <a:p>
            <a:r>
              <a:rPr lang="en-US" dirty="0"/>
              <a:t>Initial draft of Case Study #2 in progress</a:t>
            </a:r>
          </a:p>
          <a:p>
            <a:r>
              <a:rPr lang="en-US" dirty="0"/>
              <a:t>Additional Case Studies in discussion</a:t>
            </a:r>
          </a:p>
        </p:txBody>
      </p:sp>
      <p:sp>
        <p:nvSpPr>
          <p:cNvPr id="4" name="Slide Number Placeholder 3"/>
          <p:cNvSpPr>
            <a:spLocks noGrp="1"/>
          </p:cNvSpPr>
          <p:nvPr>
            <p:ph type="sldNum" sz="quarter" idx="12"/>
          </p:nvPr>
        </p:nvSpPr>
        <p:spPr/>
        <p:txBody>
          <a:bodyPr/>
          <a:lstStyle/>
          <a:p>
            <a:fld id="{7D4A7BFC-7979-47F1-BEF3-9154A3F66BA8}" type="slidenum">
              <a:rPr lang="en-US" smtClean="0"/>
              <a:t>13</a:t>
            </a:fld>
            <a:endParaRPr lang="en-US" dirty="0"/>
          </a:p>
        </p:txBody>
      </p:sp>
    </p:spTree>
    <p:extLst>
      <p:ext uri="{BB962C8B-B14F-4D97-AF65-F5344CB8AC3E}">
        <p14:creationId xmlns:p14="http://schemas.microsoft.com/office/powerpoint/2010/main" val="412428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Case study examples</a:t>
            </a:r>
            <a:br>
              <a:rPr lang="en-US" dirty="0"/>
            </a:br>
            <a:r>
              <a:rPr lang="en-US" dirty="0"/>
              <a:t>Discussion “level set”</a:t>
            </a:r>
          </a:p>
        </p:txBody>
      </p:sp>
      <p:sp>
        <p:nvSpPr>
          <p:cNvPr id="4" name="Slide Number Placeholder 3"/>
          <p:cNvSpPr>
            <a:spLocks noGrp="1"/>
          </p:cNvSpPr>
          <p:nvPr>
            <p:ph type="sldNum" sz="quarter" idx="12"/>
          </p:nvPr>
        </p:nvSpPr>
        <p:spPr/>
        <p:txBody>
          <a:bodyPr/>
          <a:lstStyle/>
          <a:p>
            <a:fld id="{7D4A7BFC-7979-47F1-BEF3-9154A3F66BA8}" type="slidenum">
              <a:rPr lang="en-US" smtClean="0"/>
              <a:pPr/>
              <a:t>14</a:t>
            </a:fld>
            <a:endParaRPr lang="en-US" dirty="0"/>
          </a:p>
        </p:txBody>
      </p:sp>
    </p:spTree>
    <p:extLst>
      <p:ext uri="{BB962C8B-B14F-4D97-AF65-F5344CB8AC3E}">
        <p14:creationId xmlns:p14="http://schemas.microsoft.com/office/powerpoint/2010/main" val="2689113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Case Study Examples</a:t>
            </a:r>
            <a:br>
              <a:rPr lang="en-US" dirty="0"/>
            </a:br>
            <a:r>
              <a:rPr lang="en-US" dirty="0"/>
              <a:t>“Level Set” Of </a:t>
            </a:r>
            <a:r>
              <a:rPr lang="en-US" dirty="0" err="1"/>
              <a:t>SoBR</a:t>
            </a:r>
            <a:r>
              <a:rPr lang="en-US" dirty="0"/>
              <a:t> WG Members</a:t>
            </a:r>
          </a:p>
        </p:txBody>
      </p:sp>
      <p:sp>
        <p:nvSpPr>
          <p:cNvPr id="5" name="Content Placeholder 4"/>
          <p:cNvSpPr>
            <a:spLocks noGrp="1"/>
          </p:cNvSpPr>
          <p:nvPr>
            <p:ph idx="1"/>
          </p:nvPr>
        </p:nvSpPr>
        <p:spPr/>
        <p:txBody>
          <a:bodyPr>
            <a:normAutofit/>
          </a:bodyPr>
          <a:lstStyle/>
          <a:p>
            <a:r>
              <a:rPr lang="en-US" dirty="0"/>
              <a:t>The case study examples should outline mechanical tests for substantiation and related M&amp;P KPP’s</a:t>
            </a:r>
          </a:p>
          <a:p>
            <a:r>
              <a:rPr lang="en-US" dirty="0"/>
              <a:t>Consider the following case studies as though you are supporting repair of your competitors airframe (no “superior” knowledge)</a:t>
            </a:r>
          </a:p>
          <a:p>
            <a:r>
              <a:rPr lang="en-US" dirty="0"/>
              <a:t>Traveler coupons are acknowledged but not included in the following examples</a:t>
            </a:r>
          </a:p>
          <a:p>
            <a:pPr lvl="1"/>
            <a:r>
              <a:rPr lang="en-US" dirty="0"/>
              <a:t>Feel free to suggest necessity of traveler (i.e., “rider”, “witness”) tests to validate the M&amp;P</a:t>
            </a:r>
          </a:p>
          <a:p>
            <a:endParaRPr lang="en-US" dirty="0"/>
          </a:p>
        </p:txBody>
      </p:sp>
      <p:sp>
        <p:nvSpPr>
          <p:cNvPr id="3" name="Slide Number Placeholder 2"/>
          <p:cNvSpPr>
            <a:spLocks noGrp="1"/>
          </p:cNvSpPr>
          <p:nvPr>
            <p:ph type="sldNum" sz="quarter" idx="12"/>
          </p:nvPr>
        </p:nvSpPr>
        <p:spPr/>
        <p:txBody>
          <a:bodyPr/>
          <a:lstStyle/>
          <a:p>
            <a:fld id="{7D4A7BFC-7979-47F1-BEF3-9154A3F66BA8}" type="slidenum">
              <a:rPr lang="en-US" smtClean="0"/>
              <a:t>15</a:t>
            </a:fld>
            <a:endParaRPr lang="en-US" dirty="0"/>
          </a:p>
        </p:txBody>
      </p:sp>
      <p:sp>
        <p:nvSpPr>
          <p:cNvPr id="6" name="TextBox 5"/>
          <p:cNvSpPr txBox="1"/>
          <p:nvPr/>
        </p:nvSpPr>
        <p:spPr>
          <a:xfrm>
            <a:off x="5738001" y="6201857"/>
            <a:ext cx="3360279" cy="400110"/>
          </a:xfrm>
          <a:prstGeom prst="rect">
            <a:avLst/>
          </a:prstGeom>
          <a:solidFill>
            <a:srgbClr val="FFFF00"/>
          </a:solidFill>
          <a:ln w="38100">
            <a:solidFill>
              <a:srgbClr val="3333FF"/>
            </a:solidFill>
          </a:ln>
        </p:spPr>
        <p:txBody>
          <a:bodyPr wrap="none" rtlCol="0">
            <a:spAutoFit/>
          </a:bodyPr>
          <a:lstStyle/>
          <a:p>
            <a:r>
              <a:rPr lang="en-US" sz="2000" b="1" dirty="0"/>
              <a:t>KPP = Key Process Parameters</a:t>
            </a:r>
          </a:p>
        </p:txBody>
      </p:sp>
    </p:spTree>
    <p:extLst>
      <p:ext uri="{BB962C8B-B14F-4D97-AF65-F5344CB8AC3E}">
        <p14:creationId xmlns:p14="http://schemas.microsoft.com/office/powerpoint/2010/main" val="3387195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a:t>
            </a:r>
          </a:p>
        </p:txBody>
      </p:sp>
      <p:sp>
        <p:nvSpPr>
          <p:cNvPr id="6" name="Slide Number Placeholder 5"/>
          <p:cNvSpPr>
            <a:spLocks noGrp="1"/>
          </p:cNvSpPr>
          <p:nvPr>
            <p:ph type="sldNum" sz="quarter" idx="12"/>
          </p:nvPr>
        </p:nvSpPr>
        <p:spPr/>
        <p:txBody>
          <a:bodyPr/>
          <a:lstStyle/>
          <a:p>
            <a:r>
              <a:rPr lang="en-US"/>
              <a:t>Page </a:t>
            </a:r>
            <a:fld id="{212960B6-341D-4A7E-90CA-61D8763EC36C}" type="slidenum">
              <a:rPr lang="en-US"/>
              <a:pPr/>
              <a:t>16</a:t>
            </a:fld>
            <a:endParaRPr lang="en-US"/>
          </a:p>
        </p:txBody>
      </p:sp>
      <p:sp>
        <p:nvSpPr>
          <p:cNvPr id="843778" name="Rectangle 2"/>
          <p:cNvSpPr>
            <a:spLocks noGrp="1" noChangeArrowheads="1"/>
          </p:cNvSpPr>
          <p:nvPr>
            <p:ph type="title"/>
          </p:nvPr>
        </p:nvSpPr>
        <p:spPr/>
        <p:txBody>
          <a:bodyPr>
            <a:normAutofit/>
          </a:bodyPr>
          <a:lstStyle/>
          <a:p>
            <a:r>
              <a:rPr lang="en-US" dirty="0"/>
              <a:t>Salient Regulations To Consider</a:t>
            </a:r>
            <a:endParaRPr lang="en-US" b="1" i="1" dirty="0">
              <a:solidFill>
                <a:srgbClr val="0000FF"/>
              </a:solidFill>
              <a:latin typeface="Times New Roman" pitchFamily="18" charset="0"/>
            </a:endParaRPr>
          </a:p>
        </p:txBody>
      </p:sp>
      <p:sp>
        <p:nvSpPr>
          <p:cNvPr id="843779" name="Rectangle 3"/>
          <p:cNvSpPr>
            <a:spLocks noGrp="1" noChangeArrowheads="1"/>
          </p:cNvSpPr>
          <p:nvPr>
            <p:ph type="body" idx="1"/>
          </p:nvPr>
        </p:nvSpPr>
        <p:spPr/>
        <p:txBody>
          <a:bodyPr/>
          <a:lstStyle/>
          <a:p>
            <a:pPr marL="176213" indent="-176213"/>
            <a:r>
              <a:rPr lang="en-US" sz="2000" b="1" i="1" u="sng" dirty="0">
                <a:latin typeface="Times New Roman" pitchFamily="18" charset="0"/>
              </a:rPr>
              <a:t>CS25.305: Strength and Deformation</a:t>
            </a:r>
          </a:p>
          <a:p>
            <a:pPr marL="461963" lvl="1" indent="-171450"/>
            <a:r>
              <a:rPr lang="en-US" sz="2000" b="1" i="1" dirty="0">
                <a:latin typeface="Times New Roman" pitchFamily="18" charset="0"/>
              </a:rPr>
              <a:t>Support limit load without detrimental permanent deformation</a:t>
            </a:r>
          </a:p>
          <a:p>
            <a:pPr marL="684213" lvl="2" indent="-107950"/>
            <a:r>
              <a:rPr lang="en-US" sz="1800" b="1" i="1" dirty="0">
                <a:latin typeface="Times New Roman" pitchFamily="18" charset="0"/>
              </a:rPr>
              <a:t>At any load up to limit, the deformation may not interfere with safe operation</a:t>
            </a:r>
          </a:p>
          <a:p>
            <a:pPr marL="461963" lvl="1" indent="-171450"/>
            <a:r>
              <a:rPr lang="en-US" sz="2000" b="1" i="1" dirty="0">
                <a:solidFill>
                  <a:srgbClr val="3333FF"/>
                </a:solidFill>
                <a:latin typeface="Times New Roman" pitchFamily="18" charset="0"/>
              </a:rPr>
              <a:t>Support ultimate load without failure for at least 3 seconds</a:t>
            </a:r>
          </a:p>
          <a:p>
            <a:pPr marL="176213" indent="-176213"/>
            <a:r>
              <a:rPr lang="en-US" sz="2000" b="1" i="1" u="sng" dirty="0">
                <a:latin typeface="Times New Roman" pitchFamily="18" charset="0"/>
              </a:rPr>
              <a:t>CS25.307: Proof of Structure</a:t>
            </a:r>
          </a:p>
          <a:p>
            <a:pPr marL="461963" lvl="1" indent="-171450"/>
            <a:r>
              <a:rPr lang="en-US" sz="2000" b="1" i="1" dirty="0">
                <a:latin typeface="Times New Roman" pitchFamily="18" charset="0"/>
              </a:rPr>
              <a:t>Compliance with 25.305 must be shown for each critical load condition</a:t>
            </a:r>
          </a:p>
          <a:p>
            <a:pPr marL="461963" lvl="1" indent="-171450"/>
            <a:r>
              <a:rPr lang="en-US" sz="2000" b="1" i="1" dirty="0">
                <a:latin typeface="Times New Roman" pitchFamily="18" charset="0"/>
              </a:rPr>
              <a:t>Structural analysis may be used only if the structure conforms to that for which experience has shown this method to be reliable</a:t>
            </a:r>
          </a:p>
          <a:p>
            <a:pPr marL="176213" indent="-176213"/>
            <a:r>
              <a:rPr lang="en-US" sz="2000" b="1" i="1" u="sng" dirty="0">
                <a:latin typeface="Times New Roman" pitchFamily="18" charset="0"/>
              </a:rPr>
              <a:t>CS25.571: Damage Tolerance and Fatigue Evaluation</a:t>
            </a:r>
          </a:p>
          <a:p>
            <a:pPr marL="461963" lvl="1" indent="-171450"/>
            <a:r>
              <a:rPr lang="en-US" sz="2000" b="1" i="1" dirty="0">
                <a:latin typeface="Times New Roman" pitchFamily="18" charset="0"/>
              </a:rPr>
              <a:t>An evaluation of the strength, detail design, and fabrication must show that catastrophic failure due to fatigue, corrosion, [manufacturing defects], or accidental damage, will be avoided throughout the operational life of the </a:t>
            </a:r>
            <a:r>
              <a:rPr lang="en-US" sz="2000" b="1" i="1" dirty="0" err="1">
                <a:latin typeface="Times New Roman" pitchFamily="18" charset="0"/>
              </a:rPr>
              <a:t>aeroplane</a:t>
            </a:r>
            <a:r>
              <a:rPr lang="en-US" sz="2000" b="1" i="1" dirty="0">
                <a:latin typeface="Times New Roman" pitchFamily="18" charset="0"/>
              </a:rPr>
              <a:t>.</a:t>
            </a:r>
          </a:p>
          <a:p>
            <a:pPr marL="684213" lvl="2" indent="-107950"/>
            <a:r>
              <a:rPr lang="en-US" sz="1800" b="1" i="1" dirty="0">
                <a:latin typeface="Times New Roman" pitchFamily="18" charset="0"/>
              </a:rPr>
              <a:t>Each evaluation must include</a:t>
            </a:r>
          </a:p>
          <a:p>
            <a:pPr marL="969963" lvl="3" indent="-166688"/>
            <a:r>
              <a:rPr lang="en-US" sz="1600" b="1" i="1" dirty="0">
                <a:latin typeface="Times New Roman" pitchFamily="18" charset="0"/>
              </a:rPr>
              <a:t>Typical loading spectra, environment, and environmental service history</a:t>
            </a:r>
          </a:p>
        </p:txBody>
      </p:sp>
    </p:spTree>
    <p:extLst>
      <p:ext uri="{BB962C8B-B14F-4D97-AF65-F5344CB8AC3E}">
        <p14:creationId xmlns:p14="http://schemas.microsoft.com/office/powerpoint/2010/main" val="3176468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a:t>
            </a:r>
          </a:p>
        </p:txBody>
      </p:sp>
      <p:sp>
        <p:nvSpPr>
          <p:cNvPr id="6" name="Slide Number Placeholder 5"/>
          <p:cNvSpPr>
            <a:spLocks noGrp="1"/>
          </p:cNvSpPr>
          <p:nvPr>
            <p:ph type="sldNum" sz="quarter" idx="12"/>
          </p:nvPr>
        </p:nvSpPr>
        <p:spPr/>
        <p:txBody>
          <a:bodyPr/>
          <a:lstStyle/>
          <a:p>
            <a:r>
              <a:rPr lang="en-US"/>
              <a:t>Page </a:t>
            </a:r>
            <a:fld id="{9681C4F5-9245-438C-83FD-59EB36D8B8B1}" type="slidenum">
              <a:rPr lang="en-US"/>
              <a:pPr/>
              <a:t>17</a:t>
            </a:fld>
            <a:endParaRPr lang="en-US"/>
          </a:p>
        </p:txBody>
      </p:sp>
      <p:sp>
        <p:nvSpPr>
          <p:cNvPr id="842754" name="Rectangle 2"/>
          <p:cNvSpPr>
            <a:spLocks noGrp="1" noChangeArrowheads="1"/>
          </p:cNvSpPr>
          <p:nvPr>
            <p:ph type="title"/>
          </p:nvPr>
        </p:nvSpPr>
        <p:spPr/>
        <p:txBody>
          <a:bodyPr/>
          <a:lstStyle/>
          <a:p>
            <a:r>
              <a:rPr lang="en-US" dirty="0"/>
              <a:t>Salient Regulations To Consider</a:t>
            </a:r>
            <a:endParaRPr lang="en-US" b="1" i="1" dirty="0">
              <a:solidFill>
                <a:srgbClr val="0000FF"/>
              </a:solidFill>
              <a:latin typeface="Times New Roman" pitchFamily="18" charset="0"/>
            </a:endParaRPr>
          </a:p>
        </p:txBody>
      </p:sp>
      <p:sp>
        <p:nvSpPr>
          <p:cNvPr id="842755" name="Rectangle 3"/>
          <p:cNvSpPr>
            <a:spLocks noGrp="1" noChangeArrowheads="1"/>
          </p:cNvSpPr>
          <p:nvPr>
            <p:ph type="body" idx="1"/>
          </p:nvPr>
        </p:nvSpPr>
        <p:spPr/>
        <p:txBody>
          <a:bodyPr>
            <a:normAutofit fontScale="85000" lnSpcReduction="10000"/>
          </a:bodyPr>
          <a:lstStyle/>
          <a:p>
            <a:pPr marL="176213" indent="-176213"/>
            <a:r>
              <a:rPr lang="en-US" b="1" i="1" u="sng" dirty="0">
                <a:latin typeface="Times New Roman" pitchFamily="18" charset="0"/>
              </a:rPr>
              <a:t>CS-25.603: Materials</a:t>
            </a:r>
          </a:p>
          <a:p>
            <a:pPr marL="461963" lvl="1" indent="-171450"/>
            <a:r>
              <a:rPr lang="en-US" b="1" i="1" dirty="0">
                <a:latin typeface="Times New Roman" pitchFamily="18" charset="0"/>
              </a:rPr>
              <a:t>Processing conforms to approved specifications that ensure their having strength and other properties assumed in the design</a:t>
            </a:r>
          </a:p>
          <a:p>
            <a:pPr marL="176213" indent="-176213"/>
            <a:r>
              <a:rPr lang="en-US" b="1" i="1" u="sng" dirty="0">
                <a:latin typeface="Times New Roman" pitchFamily="18" charset="0"/>
              </a:rPr>
              <a:t>CS-25.605: Fabrication methods</a:t>
            </a:r>
          </a:p>
          <a:p>
            <a:pPr marL="461963" lvl="1" indent="-171450"/>
            <a:r>
              <a:rPr lang="en-US" b="1" i="1" dirty="0">
                <a:latin typeface="Times New Roman" pitchFamily="18" charset="0"/>
              </a:rPr>
              <a:t>Methods of fabrication produce a consistently sound structure</a:t>
            </a:r>
          </a:p>
          <a:p>
            <a:pPr marL="461963" lvl="1" indent="-171450"/>
            <a:r>
              <a:rPr lang="en-US" b="1" i="1" dirty="0">
                <a:latin typeface="Times New Roman" pitchFamily="18" charset="0"/>
              </a:rPr>
              <a:t>Each new fabrication method must be substantiated by test</a:t>
            </a:r>
            <a:endParaRPr lang="en-US" b="1" dirty="0">
              <a:solidFill>
                <a:srgbClr val="0000FF"/>
              </a:solidFill>
            </a:endParaRPr>
          </a:p>
          <a:p>
            <a:pPr marL="176213" indent="-176213"/>
            <a:r>
              <a:rPr lang="en-US" b="1" i="1" u="sng" dirty="0">
                <a:latin typeface="Times New Roman" pitchFamily="18" charset="0"/>
              </a:rPr>
              <a:t>CS-25.613: Material strength properties and design values</a:t>
            </a:r>
          </a:p>
          <a:p>
            <a:pPr marL="461963" lvl="1" indent="-171450"/>
            <a:r>
              <a:rPr lang="en-US" b="1" i="1" dirty="0">
                <a:latin typeface="Times New Roman" pitchFamily="18" charset="0"/>
              </a:rPr>
              <a:t>Material strength properties based on enough tests to establish design values on a statistical basis</a:t>
            </a:r>
          </a:p>
          <a:p>
            <a:pPr marL="176213" indent="-176213"/>
            <a:r>
              <a:rPr lang="en-US" b="1" i="1" u="sng" dirty="0">
                <a:latin typeface="Times New Roman" pitchFamily="18" charset="0"/>
              </a:rPr>
              <a:t>CS-25.619: Special factors</a:t>
            </a:r>
          </a:p>
          <a:p>
            <a:pPr marL="461963" lvl="1" indent="-171450"/>
            <a:r>
              <a:rPr lang="en-US" b="1" i="1" dirty="0">
                <a:latin typeface="Times New Roman" pitchFamily="18" charset="0"/>
              </a:rPr>
              <a:t>No special design analysis factors are required to support the material change</a:t>
            </a:r>
          </a:p>
        </p:txBody>
      </p:sp>
    </p:spTree>
    <p:extLst>
      <p:ext uri="{BB962C8B-B14F-4D97-AF65-F5344CB8AC3E}">
        <p14:creationId xmlns:p14="http://schemas.microsoft.com/office/powerpoint/2010/main" val="1862291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a:t>
            </a:r>
          </a:p>
        </p:txBody>
      </p:sp>
      <p:sp>
        <p:nvSpPr>
          <p:cNvPr id="6" name="Slide Number Placeholder 5"/>
          <p:cNvSpPr>
            <a:spLocks noGrp="1"/>
          </p:cNvSpPr>
          <p:nvPr>
            <p:ph type="sldNum" sz="quarter" idx="12"/>
          </p:nvPr>
        </p:nvSpPr>
        <p:spPr/>
        <p:txBody>
          <a:bodyPr/>
          <a:lstStyle/>
          <a:p>
            <a:r>
              <a:rPr lang="en-US"/>
              <a:t>Page </a:t>
            </a:r>
            <a:fld id="{C5FD4B7A-3B86-4871-94D1-B7E01DEB8571}" type="slidenum">
              <a:rPr lang="en-US"/>
              <a:pPr/>
              <a:t>18</a:t>
            </a:fld>
            <a:endParaRPr lang="en-US"/>
          </a:p>
        </p:txBody>
      </p:sp>
      <p:sp>
        <p:nvSpPr>
          <p:cNvPr id="775170" name="Rectangle 2"/>
          <p:cNvSpPr>
            <a:spLocks noGrp="1" noChangeArrowheads="1"/>
          </p:cNvSpPr>
          <p:nvPr>
            <p:ph type="title"/>
          </p:nvPr>
        </p:nvSpPr>
        <p:spPr/>
        <p:txBody>
          <a:bodyPr/>
          <a:lstStyle/>
          <a:p>
            <a:r>
              <a:rPr lang="en-US" b="1" i="1">
                <a:latin typeface="Times New Roman" pitchFamily="18" charset="0"/>
              </a:rPr>
              <a:t>Compliance by Analysis</a:t>
            </a:r>
          </a:p>
        </p:txBody>
      </p:sp>
      <p:sp>
        <p:nvSpPr>
          <p:cNvPr id="775171" name="Rectangle 3"/>
          <p:cNvSpPr>
            <a:spLocks noGrp="1" noChangeArrowheads="1"/>
          </p:cNvSpPr>
          <p:nvPr>
            <p:ph type="body" idx="1"/>
          </p:nvPr>
        </p:nvSpPr>
        <p:spPr/>
        <p:txBody>
          <a:bodyPr/>
          <a:lstStyle/>
          <a:p>
            <a:pPr>
              <a:lnSpc>
                <a:spcPct val="80000"/>
              </a:lnSpc>
            </a:pPr>
            <a:r>
              <a:rPr lang="en-US" sz="2000" dirty="0"/>
              <a:t>Ref: EASA CS-25 Book 2 – AMC 25.307 Paragraph 4</a:t>
            </a:r>
          </a:p>
          <a:p>
            <a:pPr lvl="1">
              <a:lnSpc>
                <a:spcPct val="80000"/>
              </a:lnSpc>
            </a:pPr>
            <a:r>
              <a:rPr lang="en-US" sz="2000" dirty="0"/>
              <a:t>CS 25.307 requires compliance for each critical loading condition. </a:t>
            </a:r>
            <a:r>
              <a:rPr lang="en-US" sz="2000" dirty="0">
                <a:solidFill>
                  <a:srgbClr val="0000FF"/>
                </a:solidFill>
              </a:rPr>
              <a:t>Compliance can be shown by analysis supported by previous test evidence, analysis supported by new test evidence or by test only.</a:t>
            </a:r>
            <a:r>
              <a:rPr lang="en-US" sz="2000" dirty="0"/>
              <a:t> As compliance by test only is impractical in most cases, a large portion of the substantiating data will be based on analysis.</a:t>
            </a:r>
          </a:p>
          <a:p>
            <a:pPr lvl="1">
              <a:lnSpc>
                <a:spcPct val="80000"/>
              </a:lnSpc>
            </a:pPr>
            <a:r>
              <a:rPr lang="en-US" sz="2000" dirty="0"/>
              <a:t>There are a number of standard engineering methods and formulas which are known to produce acceptable, often conservative results especially for structures where load paths are well defined. </a:t>
            </a:r>
            <a:r>
              <a:rPr lang="en-US" sz="2000" dirty="0">
                <a:solidFill>
                  <a:srgbClr val="0000FF"/>
                </a:solidFill>
              </a:rPr>
              <a:t>Those standard methods and formulas, applied with a good understanding of their limitations, are considered reliable analyses</a:t>
            </a:r>
            <a:r>
              <a:rPr lang="en-US" sz="2000" dirty="0"/>
              <a:t> </a:t>
            </a:r>
            <a:r>
              <a:rPr lang="en-US" sz="2000" dirty="0">
                <a:solidFill>
                  <a:srgbClr val="0000FF"/>
                </a:solidFill>
              </a:rPr>
              <a:t>when showing compliance with CS 25.307</a:t>
            </a:r>
            <a:r>
              <a:rPr lang="en-US" sz="2000" dirty="0"/>
              <a:t>. Conservative assumptions may be considered in assessing whether or not an analysis may be accepted without test substantiation.</a:t>
            </a:r>
          </a:p>
          <a:p>
            <a:pPr lvl="1">
              <a:lnSpc>
                <a:spcPct val="80000"/>
              </a:lnSpc>
            </a:pPr>
            <a:r>
              <a:rPr lang="en-US" sz="2000" dirty="0"/>
              <a:t>The </a:t>
            </a:r>
            <a:r>
              <a:rPr lang="en-US" sz="2000" dirty="0">
                <a:solidFill>
                  <a:srgbClr val="0000FF"/>
                </a:solidFill>
              </a:rPr>
              <a:t>application of methods such as Finite Element Method </a:t>
            </a:r>
            <a:r>
              <a:rPr lang="en-US" sz="2000" dirty="0"/>
              <a:t>or engineering formulas to complex structures in modern aircraft</a:t>
            </a:r>
            <a:r>
              <a:rPr lang="en-US" sz="2000" dirty="0">
                <a:solidFill>
                  <a:srgbClr val="0000FF"/>
                </a:solidFill>
              </a:rPr>
              <a:t> is considered reliable only when validated by full scale tests</a:t>
            </a:r>
            <a:r>
              <a:rPr lang="en-US" sz="2000" dirty="0"/>
              <a:t> (ground and/or flight tests). Experience relevant to the product in the </a:t>
            </a:r>
            <a:r>
              <a:rPr lang="en-US" sz="2000" dirty="0" err="1"/>
              <a:t>utilisation</a:t>
            </a:r>
            <a:r>
              <a:rPr lang="en-US" sz="2000" dirty="0"/>
              <a:t> of such methods should be considered.</a:t>
            </a:r>
          </a:p>
        </p:txBody>
      </p:sp>
    </p:spTree>
    <p:extLst>
      <p:ext uri="{BB962C8B-B14F-4D97-AF65-F5344CB8AC3E}">
        <p14:creationId xmlns:p14="http://schemas.microsoft.com/office/powerpoint/2010/main" val="3999074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Case study #1:</a:t>
            </a:r>
            <a:br>
              <a:rPr lang="en-US" dirty="0"/>
            </a:br>
            <a:r>
              <a:rPr lang="en-US" dirty="0"/>
              <a:t>Flap Wedge </a:t>
            </a:r>
            <a:r>
              <a:rPr lang="en-US" sz="2200" i="1" dirty="0"/>
              <a:t>( CS#1 taken from DOT/FAA/TC-14/20) </a:t>
            </a:r>
          </a:p>
        </p:txBody>
      </p:sp>
      <p:sp>
        <p:nvSpPr>
          <p:cNvPr id="4" name="Slide Number Placeholder 3"/>
          <p:cNvSpPr>
            <a:spLocks noGrp="1"/>
          </p:cNvSpPr>
          <p:nvPr>
            <p:ph type="sldNum" sz="quarter" idx="12"/>
          </p:nvPr>
        </p:nvSpPr>
        <p:spPr/>
        <p:txBody>
          <a:bodyPr/>
          <a:lstStyle/>
          <a:p>
            <a:fld id="{7D4A7BFC-7979-47F1-BEF3-9154A3F66BA8}" type="slidenum">
              <a:rPr lang="en-US" smtClean="0"/>
              <a:pPr/>
              <a:t>19</a:t>
            </a:fld>
            <a:endParaRPr lang="en-US" dirty="0"/>
          </a:p>
        </p:txBody>
      </p:sp>
    </p:spTree>
    <p:extLst>
      <p:ext uri="{BB962C8B-B14F-4D97-AF65-F5344CB8AC3E}">
        <p14:creationId xmlns:p14="http://schemas.microsoft.com/office/powerpoint/2010/main" val="328950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My Background?</a:t>
            </a:r>
            <a:br>
              <a:rPr lang="en-US" dirty="0"/>
            </a:br>
            <a:r>
              <a:rPr lang="en-US" b="0" i="1" dirty="0"/>
              <a:t>(composites since 1977, 40 years)</a:t>
            </a:r>
          </a:p>
        </p:txBody>
      </p:sp>
      <p:sp>
        <p:nvSpPr>
          <p:cNvPr id="3" name="Content Placeholder 2"/>
          <p:cNvSpPr>
            <a:spLocks noGrp="1"/>
          </p:cNvSpPr>
          <p:nvPr>
            <p:ph idx="1"/>
          </p:nvPr>
        </p:nvSpPr>
        <p:spPr/>
        <p:txBody>
          <a:bodyPr>
            <a:normAutofit fontScale="77500" lnSpcReduction="20000"/>
          </a:bodyPr>
          <a:lstStyle/>
          <a:p>
            <a:r>
              <a:rPr lang="en-US" dirty="0"/>
              <a:t>Durability and damage tolerance, stress analysis and methods development, structural test, effects of defects, </a:t>
            </a:r>
            <a:r>
              <a:rPr lang="en-US" i="1" dirty="0">
                <a:solidFill>
                  <a:srgbClr val="3333FF"/>
                </a:solidFill>
              </a:rPr>
              <a:t>bonded repair</a:t>
            </a:r>
            <a:r>
              <a:rPr lang="en-US" dirty="0"/>
              <a:t>, manufacturing </a:t>
            </a:r>
          </a:p>
          <a:p>
            <a:pPr lvl="1"/>
            <a:r>
              <a:rPr lang="en-US" dirty="0"/>
              <a:t>1977 Composite shop </a:t>
            </a:r>
            <a:r>
              <a:rPr lang="en-US" i="1" dirty="0"/>
              <a:t>mechanic</a:t>
            </a:r>
          </a:p>
          <a:p>
            <a:pPr lvl="1"/>
            <a:r>
              <a:rPr lang="en-US" dirty="0"/>
              <a:t>1978 Composite shop </a:t>
            </a:r>
            <a:r>
              <a:rPr lang="en-US" i="1" dirty="0"/>
              <a:t>foreman</a:t>
            </a:r>
          </a:p>
          <a:p>
            <a:pPr lvl="1"/>
            <a:r>
              <a:rPr lang="en-US" dirty="0"/>
              <a:t>1979 Composite shop </a:t>
            </a:r>
            <a:r>
              <a:rPr lang="en-US" i="1" dirty="0"/>
              <a:t>Production Manager</a:t>
            </a:r>
          </a:p>
          <a:p>
            <a:pPr lvl="1"/>
            <a:r>
              <a:rPr lang="en-US" dirty="0"/>
              <a:t>1982 research assistant (with D F Adams)</a:t>
            </a:r>
          </a:p>
          <a:p>
            <a:pPr lvl="1"/>
            <a:r>
              <a:rPr lang="en-US" dirty="0"/>
              <a:t>1988 Tomahawk and Advanced Cruise Missiles (stress &amp; full-scale test)</a:t>
            </a:r>
          </a:p>
          <a:p>
            <a:pPr lvl="1"/>
            <a:r>
              <a:rPr lang="en-US" dirty="0"/>
              <a:t>1989 F-16, A-12, X30, F-22 (DADT and Stress)</a:t>
            </a:r>
          </a:p>
          <a:p>
            <a:pPr lvl="1"/>
            <a:r>
              <a:rPr lang="en-US" dirty="0"/>
              <a:t>1995 Premier 1</a:t>
            </a:r>
          </a:p>
          <a:p>
            <a:pPr lvl="1"/>
            <a:r>
              <a:rPr lang="en-US" dirty="0"/>
              <a:t>1996 Single and Twin Aisle Thrust Reverser, Fan Cowl, Inlet</a:t>
            </a:r>
          </a:p>
          <a:p>
            <a:pPr lvl="1"/>
            <a:r>
              <a:rPr lang="en-US" dirty="0"/>
              <a:t>2001 787 Fuselage (S41)</a:t>
            </a:r>
          </a:p>
          <a:p>
            <a:pPr lvl="1"/>
            <a:r>
              <a:rPr lang="en-US" dirty="0"/>
              <a:t>2007 G650 Thrust Reverser, Fan Cowl, Inlet</a:t>
            </a:r>
          </a:p>
          <a:p>
            <a:pPr lvl="1"/>
            <a:r>
              <a:rPr lang="en-US" dirty="0"/>
              <a:t>2009 A350 Fuselage (S15) to present</a:t>
            </a:r>
          </a:p>
          <a:p>
            <a:pPr lvl="1"/>
            <a:endParaRPr lang="en-US" dirty="0"/>
          </a:p>
        </p:txBody>
      </p:sp>
      <p:sp>
        <p:nvSpPr>
          <p:cNvPr id="4" name="Slide Number Placeholder 3"/>
          <p:cNvSpPr>
            <a:spLocks noGrp="1"/>
          </p:cNvSpPr>
          <p:nvPr>
            <p:ph type="sldNum" sz="quarter" idx="12"/>
          </p:nvPr>
        </p:nvSpPr>
        <p:spPr/>
        <p:txBody>
          <a:bodyPr/>
          <a:lstStyle/>
          <a:p>
            <a:fld id="{7D4A7BFC-7979-47F1-BEF3-9154A3F66BA8}"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1453776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Example – Flap Wedge</a:t>
            </a:r>
            <a:br>
              <a:rPr lang="en-US" dirty="0"/>
            </a:br>
            <a:r>
              <a:rPr lang="en-US" i="1" dirty="0">
                <a:solidFill>
                  <a:srgbClr val="00B0F0"/>
                </a:solidFill>
              </a:rPr>
              <a:t>Damage and Repair Definitions</a:t>
            </a:r>
            <a:endParaRPr lang="en-US" dirty="0"/>
          </a:p>
        </p:txBody>
      </p:sp>
      <p:sp>
        <p:nvSpPr>
          <p:cNvPr id="5" name="Content Placeholder 4"/>
          <p:cNvSpPr>
            <a:spLocks noGrp="1"/>
          </p:cNvSpPr>
          <p:nvPr>
            <p:ph idx="1"/>
          </p:nvPr>
        </p:nvSpPr>
        <p:spPr/>
        <p:txBody>
          <a:bodyPr>
            <a:normAutofit/>
          </a:bodyPr>
          <a:lstStyle/>
          <a:p>
            <a:r>
              <a:rPr lang="en-US" dirty="0"/>
              <a:t>Damage</a:t>
            </a:r>
          </a:p>
          <a:p>
            <a:pPr lvl="1"/>
            <a:r>
              <a:rPr lang="en-US" dirty="0"/>
              <a:t>Component: </a:t>
            </a:r>
            <a:r>
              <a:rPr lang="en-US" i="1" dirty="0">
                <a:solidFill>
                  <a:srgbClr val="3333FF"/>
                </a:solidFill>
              </a:rPr>
              <a:t>Outboard flap wedge</a:t>
            </a:r>
          </a:p>
          <a:p>
            <a:pPr lvl="1"/>
            <a:r>
              <a:rPr lang="en-US" dirty="0"/>
              <a:t>Damage necessitating re-skin</a:t>
            </a:r>
          </a:p>
          <a:p>
            <a:r>
              <a:rPr lang="en-US" dirty="0"/>
              <a:t>Proposed repair</a:t>
            </a:r>
          </a:p>
          <a:p>
            <a:pPr lvl="1"/>
            <a:r>
              <a:rPr lang="en-US" dirty="0"/>
              <a:t>Replace skin and core per SRM except…</a:t>
            </a:r>
          </a:p>
          <a:p>
            <a:pPr lvl="2"/>
            <a:r>
              <a:rPr lang="en-US" dirty="0"/>
              <a:t>Substitute </a:t>
            </a:r>
            <a:r>
              <a:rPr lang="en-US" i="1" u="sng" dirty="0">
                <a:solidFill>
                  <a:srgbClr val="3333FF"/>
                </a:solidFill>
              </a:rPr>
              <a:t>HFA in lieu of preferred PAA surface preparation</a:t>
            </a:r>
            <a:endParaRPr lang="en-US" dirty="0"/>
          </a:p>
          <a:p>
            <a:pPr lvl="1"/>
            <a:r>
              <a:rPr lang="en-US" dirty="0"/>
              <a:t>SRM allowance: PAA is primary repair procedure; however,  </a:t>
            </a:r>
            <a:r>
              <a:rPr lang="en-US" i="1" u="sng" dirty="0">
                <a:solidFill>
                  <a:srgbClr val="3333FF"/>
                </a:solidFill>
              </a:rPr>
              <a:t>allowance for substitute surface preparation ‘whenever PAA is not convenient</a:t>
            </a:r>
            <a:r>
              <a:rPr lang="en-US" dirty="0">
                <a:solidFill>
                  <a:srgbClr val="3333FF"/>
                </a:solidFill>
              </a:rPr>
              <a:t>’ </a:t>
            </a:r>
          </a:p>
        </p:txBody>
      </p:sp>
      <p:sp>
        <p:nvSpPr>
          <p:cNvPr id="3" name="Slide Number Placeholder 2"/>
          <p:cNvSpPr>
            <a:spLocks noGrp="1"/>
          </p:cNvSpPr>
          <p:nvPr>
            <p:ph type="sldNum" sz="quarter" idx="12"/>
          </p:nvPr>
        </p:nvSpPr>
        <p:spPr/>
        <p:txBody>
          <a:bodyPr/>
          <a:lstStyle/>
          <a:p>
            <a:fld id="{7D4A7BFC-7979-47F1-BEF3-9154A3F66BA8}" type="slidenum">
              <a:rPr lang="en-US" smtClean="0"/>
              <a:pPr/>
              <a:t>20</a:t>
            </a:fld>
            <a:endParaRPr lang="en-US" dirty="0"/>
          </a:p>
        </p:txBody>
      </p:sp>
    </p:spTree>
    <p:extLst>
      <p:ext uri="{BB962C8B-B14F-4D97-AF65-F5344CB8AC3E}">
        <p14:creationId xmlns:p14="http://schemas.microsoft.com/office/powerpoint/2010/main" val="1097246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 Flap Wedge</a:t>
            </a:r>
            <a:br>
              <a:rPr lang="en-US" dirty="0"/>
            </a:br>
            <a:r>
              <a:rPr lang="en-US" i="1" dirty="0">
                <a:solidFill>
                  <a:srgbClr val="00B0F0"/>
                </a:solidFill>
              </a:rPr>
              <a:t>Evaluation Against Regulation Checklist</a:t>
            </a:r>
          </a:p>
        </p:txBody>
      </p:sp>
      <p:sp>
        <p:nvSpPr>
          <p:cNvPr id="3" name="Slide Number Placeholder 2"/>
          <p:cNvSpPr>
            <a:spLocks noGrp="1"/>
          </p:cNvSpPr>
          <p:nvPr>
            <p:ph type="sldNum" sz="quarter" idx="12"/>
          </p:nvPr>
        </p:nvSpPr>
        <p:spPr/>
        <p:txBody>
          <a:bodyPr/>
          <a:lstStyle/>
          <a:p>
            <a:fld id="{7D4A7BFC-7979-47F1-BEF3-9154A3F66BA8}" type="slidenum">
              <a:rPr lang="en-US" smtClean="0"/>
              <a:t>21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57279391"/>
              </p:ext>
            </p:extLst>
          </p:nvPr>
        </p:nvGraphicFramePr>
        <p:xfrm>
          <a:off x="228600" y="1496292"/>
          <a:ext cx="8686800" cy="4614717"/>
        </p:xfrm>
        <a:graphic>
          <a:graphicData uri="http://schemas.openxmlformats.org/drawingml/2006/table">
            <a:tbl>
              <a:tblPr/>
              <a:tblGrid>
                <a:gridCol w="1845945">
                  <a:extLst>
                    <a:ext uri="{9D8B030D-6E8A-4147-A177-3AD203B41FA5}">
                      <a16:colId xmlns:a16="http://schemas.microsoft.com/office/drawing/2014/main" val="20000"/>
                    </a:ext>
                  </a:extLst>
                </a:gridCol>
                <a:gridCol w="3766542">
                  <a:extLst>
                    <a:ext uri="{9D8B030D-6E8A-4147-A177-3AD203B41FA5}">
                      <a16:colId xmlns:a16="http://schemas.microsoft.com/office/drawing/2014/main" val="20001"/>
                    </a:ext>
                  </a:extLst>
                </a:gridCol>
                <a:gridCol w="1845945">
                  <a:extLst>
                    <a:ext uri="{9D8B030D-6E8A-4147-A177-3AD203B41FA5}">
                      <a16:colId xmlns:a16="http://schemas.microsoft.com/office/drawing/2014/main" val="20002"/>
                    </a:ext>
                  </a:extLst>
                </a:gridCol>
                <a:gridCol w="1228368">
                  <a:extLst>
                    <a:ext uri="{9D8B030D-6E8A-4147-A177-3AD203B41FA5}">
                      <a16:colId xmlns:a16="http://schemas.microsoft.com/office/drawing/2014/main" val="20003"/>
                    </a:ext>
                  </a:extLst>
                </a:gridCol>
              </a:tblGrid>
              <a:tr h="209320">
                <a:tc rowSpan="2" gridSpan="2">
                  <a:txBody>
                    <a:bodyPr/>
                    <a:lstStyle/>
                    <a:p>
                      <a:pPr algn="l" fontAlgn="t"/>
                      <a:r>
                        <a:rPr lang="en-US" sz="1100" b="1" i="0" u="none" strike="noStrike" dirty="0">
                          <a:solidFill>
                            <a:srgbClr val="000000"/>
                          </a:solidFill>
                          <a:effectLst/>
                          <a:latin typeface="Arial Black" panose="020B0A04020102020204" pitchFamily="34" charset="0"/>
                        </a:rPr>
                        <a:t>SUBSTANTIATION CHECKLIST</a:t>
                      </a:r>
                      <a:br>
                        <a:rPr lang="en-US" sz="1100" b="1" i="0" u="none" strike="noStrike" dirty="0">
                          <a:solidFill>
                            <a:srgbClr val="000000"/>
                          </a:solidFill>
                          <a:effectLst/>
                          <a:latin typeface="Arial Black" panose="020B0A04020102020204" pitchFamily="34" charset="0"/>
                        </a:rPr>
                      </a:br>
                      <a:br>
                        <a:rPr lang="en-US" sz="1100" b="1" i="0" u="none" strike="noStrike" dirty="0">
                          <a:solidFill>
                            <a:srgbClr val="000000"/>
                          </a:solidFill>
                          <a:effectLst/>
                          <a:latin typeface="Arial Black" panose="020B0A04020102020204" pitchFamily="34" charset="0"/>
                        </a:rPr>
                      </a:br>
                      <a:r>
                        <a:rPr lang="en-US" sz="1100" b="1" i="0" u="sng" strike="noStrike" dirty="0">
                          <a:solidFill>
                            <a:srgbClr val="000000"/>
                          </a:solidFill>
                          <a:effectLst/>
                          <a:latin typeface="Arial Black" panose="020B0A04020102020204" pitchFamily="34" charset="0"/>
                        </a:rPr>
                        <a:t>CS 25.XXX Requirement</a:t>
                      </a:r>
                      <a:endParaRPr lang="en-US" sz="1100" b="1" i="0" u="none" strike="noStrike" dirty="0">
                        <a:solidFill>
                          <a:srgbClr val="000000"/>
                        </a:solidFill>
                        <a:effectLst/>
                        <a:latin typeface="Arial Black" panose="020B0A04020102020204" pitchFamily="34" charset="0"/>
                      </a:endParaRPr>
                    </a:p>
                  </a:txBody>
                  <a:tcPr marL="5814" marR="5814" marT="5814" marB="0">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rowSpan="2" hMerge="1">
                  <a:txBody>
                    <a:bodyPr/>
                    <a:lstStyle/>
                    <a:p>
                      <a:endParaRPr lang="en-US"/>
                    </a:p>
                  </a:txBody>
                  <a:tcPr/>
                </a:tc>
                <a:tc gridSpan="2">
                  <a:txBody>
                    <a:bodyPr/>
                    <a:lstStyle/>
                    <a:p>
                      <a:pPr algn="ctr" fontAlgn="b"/>
                      <a:r>
                        <a:rPr lang="en-US" sz="1100" b="1" i="0" u="none" strike="noStrike">
                          <a:solidFill>
                            <a:srgbClr val="000000"/>
                          </a:solidFill>
                          <a:effectLst/>
                          <a:latin typeface="Arial Black" panose="020B0A04020102020204" pitchFamily="34" charset="0"/>
                        </a:rPr>
                        <a:t>Repair Bond</a:t>
                      </a:r>
                    </a:p>
                  </a:txBody>
                  <a:tcPr marL="5814" marR="5814" marT="5814"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407012">
                <a:tc gridSpan="2" vMerge="1">
                  <a:txBody>
                    <a:bodyPr/>
                    <a:lstStyle/>
                    <a:p>
                      <a:endParaRPr lang="en-US"/>
                    </a:p>
                  </a:txBody>
                  <a:tcPr/>
                </a:tc>
                <a:tc hMerge="1" vMerge="1">
                  <a:txBody>
                    <a:bodyPr/>
                    <a:lstStyle/>
                    <a:p>
                      <a:endParaRPr lang="en-US"/>
                    </a:p>
                  </a:txBody>
                  <a:tcPr/>
                </a:tc>
                <a:tc>
                  <a:txBody>
                    <a:bodyPr/>
                    <a:lstStyle/>
                    <a:p>
                      <a:pPr algn="ctr" fontAlgn="b"/>
                      <a:r>
                        <a:rPr lang="en-US" sz="1100" b="1" i="0" u="none" strike="noStrike">
                          <a:solidFill>
                            <a:srgbClr val="000000"/>
                          </a:solidFill>
                          <a:effectLst/>
                          <a:latin typeface="Arial Black" panose="020B0A04020102020204" pitchFamily="34" charset="0"/>
                        </a:rPr>
                        <a:t>Intact</a:t>
                      </a:r>
                      <a:br>
                        <a:rPr lang="en-US" sz="1100" b="1" i="0" u="none" strike="noStrike">
                          <a:solidFill>
                            <a:srgbClr val="000000"/>
                          </a:solidFill>
                          <a:effectLst/>
                          <a:latin typeface="Arial Black" panose="020B0A04020102020204" pitchFamily="34" charset="0"/>
                        </a:rPr>
                      </a:br>
                      <a:r>
                        <a:rPr lang="en-US" sz="1100" b="1" i="0" u="none" strike="noStrike">
                          <a:solidFill>
                            <a:srgbClr val="000000"/>
                          </a:solidFill>
                          <a:effectLst/>
                          <a:latin typeface="Calibri" panose="020F0502020204030204" pitchFamily="34" charset="0"/>
                        </a:rPr>
                        <a:t>(Ultimate Load Capable)</a:t>
                      </a:r>
                      <a:endParaRPr lang="en-US" sz="1100" b="1" i="0" u="none" strike="noStrike">
                        <a:solidFill>
                          <a:srgbClr val="000000"/>
                        </a:solidFill>
                        <a:effectLst/>
                        <a:latin typeface="Arial Black" panose="020B0A04020102020204" pitchFamily="34" charset="0"/>
                      </a:endParaRPr>
                    </a:p>
                  </a:txBody>
                  <a:tcPr marL="5814" marR="5814" marT="5814"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Arial Black" panose="020B0A04020102020204" pitchFamily="34" charset="0"/>
                        </a:rPr>
                        <a:t>Failed</a:t>
                      </a:r>
                      <a:br>
                        <a:rPr lang="en-US" sz="1100" b="1" i="0" u="none" strike="noStrike">
                          <a:solidFill>
                            <a:srgbClr val="000000"/>
                          </a:solidFill>
                          <a:effectLst/>
                          <a:latin typeface="Arial Black" panose="020B0A04020102020204" pitchFamily="34" charset="0"/>
                        </a:rPr>
                      </a:br>
                      <a:r>
                        <a:rPr lang="en-US" sz="1100" b="1" i="0" u="none" strike="noStrike">
                          <a:solidFill>
                            <a:srgbClr val="000000"/>
                          </a:solidFill>
                          <a:effectLst/>
                          <a:latin typeface="Calibri" panose="020F0502020204030204" pitchFamily="34" charset="0"/>
                        </a:rPr>
                        <a:t>(Limit Load Capable)</a:t>
                      </a:r>
                      <a:endParaRPr lang="en-US" sz="1100" b="1" i="0" u="none" strike="noStrike">
                        <a:solidFill>
                          <a:srgbClr val="000000"/>
                        </a:solidFill>
                        <a:effectLst/>
                        <a:latin typeface="Arial Black" panose="020B0A04020102020204" pitchFamily="34" charset="0"/>
                      </a:endParaRPr>
                    </a:p>
                  </a:txBody>
                  <a:tcPr marL="5814" marR="5814" marT="5814"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0248">
                <a:tc>
                  <a:txBody>
                    <a:bodyPr/>
                    <a:lstStyle/>
                    <a:p>
                      <a:pPr algn="ctr" fontAlgn="b"/>
                      <a:r>
                        <a:rPr lang="en-US" sz="1100" b="1" i="0" u="none" strike="noStrike">
                          <a:solidFill>
                            <a:srgbClr val="000000"/>
                          </a:solidFill>
                          <a:effectLst/>
                          <a:latin typeface="Calibri" panose="020F0502020204030204" pitchFamily="34" charset="0"/>
                        </a:rPr>
                        <a:t>25.305</a:t>
                      </a:r>
                    </a:p>
                  </a:txBody>
                  <a:tcPr marL="5814" marR="5814" marT="5814"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3">
                  <a:txBody>
                    <a:bodyPr/>
                    <a:lstStyle/>
                    <a:p>
                      <a:pPr algn="l" fontAlgn="b"/>
                      <a:r>
                        <a:rPr lang="en-US" sz="1100" b="1" i="0" u="none" strike="noStrike">
                          <a:solidFill>
                            <a:srgbClr val="000000"/>
                          </a:solidFill>
                          <a:effectLst/>
                          <a:latin typeface="Calibri" panose="020F0502020204030204" pitchFamily="34" charset="0"/>
                        </a:rPr>
                        <a:t>STRENGTH AND DEFORMATION</a:t>
                      </a:r>
                    </a:p>
                  </a:txBody>
                  <a:tcPr marL="5814" marR="5814" marT="5814"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80248">
                <a:tc>
                  <a:txBody>
                    <a:bodyPr/>
                    <a:lstStyle/>
                    <a:p>
                      <a:pPr algn="ctr" fontAlgn="b"/>
                      <a:r>
                        <a:rPr lang="en-US" sz="1100" b="0" i="0" u="none" strike="noStrike">
                          <a:solidFill>
                            <a:srgbClr val="000000"/>
                          </a:solidFill>
                          <a:effectLst/>
                          <a:latin typeface="Calibri" panose="020F0502020204030204" pitchFamily="34" charset="0"/>
                        </a:rPr>
                        <a:t> </a:t>
                      </a:r>
                    </a:p>
                  </a:txBody>
                  <a:tcPr marL="5814" marR="5814" marT="5814"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Safe Operation at </a:t>
                      </a:r>
                      <a:r>
                        <a:rPr lang="en-US" sz="1100" b="1" i="1" u="none" strike="noStrike">
                          <a:solidFill>
                            <a:srgbClr val="000000"/>
                          </a:solidFill>
                          <a:effectLst/>
                          <a:latin typeface="Calibri" panose="020F0502020204030204" pitchFamily="34" charset="0"/>
                        </a:rPr>
                        <a:t>Limit</a:t>
                      </a:r>
                      <a:r>
                        <a:rPr lang="en-US" sz="1100" b="0" i="1" u="none" strike="noStrike">
                          <a:solidFill>
                            <a:srgbClr val="000000"/>
                          </a:solidFill>
                          <a:effectLst/>
                          <a:latin typeface="Calibri" panose="020F0502020204030204" pitchFamily="34" charset="0"/>
                        </a:rPr>
                        <a:t> Load </a:t>
                      </a:r>
                      <a:r>
                        <a:rPr lang="en-US" sz="1100" b="0" i="0" u="none" strike="noStrike">
                          <a:solidFill>
                            <a:srgbClr val="000000"/>
                          </a:solidFill>
                          <a:effectLst/>
                          <a:latin typeface="Calibri" panose="020F0502020204030204" pitchFamily="34" charset="0"/>
                        </a:rPr>
                        <a:t>(deformations okay)</a:t>
                      </a:r>
                    </a:p>
                  </a:txBody>
                  <a:tcPr marL="5814" marR="5814" marT="5814"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rowSpan="2" gridSpan="2">
                  <a:txBody>
                    <a:bodyPr/>
                    <a:lstStyle/>
                    <a:p>
                      <a:pPr algn="ctr" fontAlgn="ctr"/>
                      <a:r>
                        <a:rPr lang="en-US" sz="1500" b="0" i="0" u="none" strike="noStrike">
                          <a:solidFill>
                            <a:srgbClr val="000000"/>
                          </a:solidFill>
                          <a:effectLst/>
                          <a:latin typeface="Calibri" panose="020F0502020204030204" pitchFamily="34" charset="0"/>
                        </a:rPr>
                        <a:t>SRM COVERAGE</a:t>
                      </a:r>
                    </a:p>
                  </a:txBody>
                  <a:tcPr marL="5814" marR="5814" marT="5814" marB="0" anchor="ctr">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rowSpan="2" hMerge="1">
                  <a:txBody>
                    <a:bodyPr/>
                    <a:lstStyle/>
                    <a:p>
                      <a:endParaRPr lang="en-US"/>
                    </a:p>
                  </a:txBody>
                  <a:tcPr/>
                </a:tc>
                <a:extLst>
                  <a:ext uri="{0D108BD9-81ED-4DB2-BD59-A6C34878D82A}">
                    <a16:rowId xmlns:a16="http://schemas.microsoft.com/office/drawing/2014/main" val="10003"/>
                  </a:ext>
                </a:extLst>
              </a:tr>
              <a:tr h="180248">
                <a:tc>
                  <a:txBody>
                    <a:bodyPr/>
                    <a:lstStyle/>
                    <a:p>
                      <a:pPr algn="l" fontAlgn="b"/>
                      <a:r>
                        <a:rPr lang="en-US" sz="1100" b="0" i="0" u="none" strike="noStrike">
                          <a:solidFill>
                            <a:srgbClr val="000000"/>
                          </a:solidFill>
                          <a:effectLst/>
                          <a:latin typeface="Calibri" panose="020F0502020204030204" pitchFamily="34" charset="0"/>
                        </a:rPr>
                        <a:t> </a:t>
                      </a:r>
                    </a:p>
                  </a:txBody>
                  <a:tcPr marL="5814" marR="5814" marT="5814"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b"/>
                      <a:r>
                        <a:rPr lang="en-US" sz="1100" b="1" i="1" u="none" strike="noStrike">
                          <a:solidFill>
                            <a:srgbClr val="000000"/>
                          </a:solidFill>
                          <a:effectLst/>
                          <a:latin typeface="Calibri" panose="020F0502020204030204" pitchFamily="34" charset="0"/>
                        </a:rPr>
                        <a:t>Ultimate</a:t>
                      </a:r>
                      <a:r>
                        <a:rPr lang="en-US" sz="1100" b="0" i="1" u="none" strike="noStrike">
                          <a:solidFill>
                            <a:srgbClr val="000000"/>
                          </a:solidFill>
                          <a:effectLst/>
                          <a:latin typeface="Calibri" panose="020F0502020204030204" pitchFamily="34" charset="0"/>
                        </a:rPr>
                        <a:t> Load</a:t>
                      </a:r>
                      <a:r>
                        <a:rPr lang="en-US" sz="1100" b="0" i="0" u="none" strike="noStrike">
                          <a:solidFill>
                            <a:srgbClr val="000000"/>
                          </a:solidFill>
                          <a:effectLst/>
                          <a:latin typeface="Calibri" panose="020F0502020204030204" pitchFamily="34" charset="0"/>
                        </a:rPr>
                        <a:t> capability</a:t>
                      </a:r>
                    </a:p>
                  </a:txBody>
                  <a:tcPr marL="5814" marR="5814" marT="5814"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180248">
                <a:tc>
                  <a:txBody>
                    <a:bodyPr/>
                    <a:lstStyle/>
                    <a:p>
                      <a:pPr algn="ctr" fontAlgn="b"/>
                      <a:r>
                        <a:rPr lang="en-US" sz="1100" b="1" i="0" u="none" strike="noStrike">
                          <a:solidFill>
                            <a:srgbClr val="000000"/>
                          </a:solidFill>
                          <a:effectLst/>
                          <a:latin typeface="Calibri" panose="020F0502020204030204" pitchFamily="34" charset="0"/>
                        </a:rPr>
                        <a:t>25.307</a:t>
                      </a:r>
                    </a:p>
                  </a:txBody>
                  <a:tcPr marL="5814" marR="5814" marT="5814"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3">
                  <a:txBody>
                    <a:bodyPr/>
                    <a:lstStyle/>
                    <a:p>
                      <a:pPr algn="l" fontAlgn="b"/>
                      <a:r>
                        <a:rPr lang="en-US" sz="1100" b="1" i="0" u="none" strike="noStrike">
                          <a:solidFill>
                            <a:srgbClr val="000000"/>
                          </a:solidFill>
                          <a:effectLst/>
                          <a:latin typeface="Calibri" panose="020F0502020204030204" pitchFamily="34" charset="0"/>
                        </a:rPr>
                        <a:t>PROOF OF STRUCTURE</a:t>
                      </a:r>
                    </a:p>
                  </a:txBody>
                  <a:tcPr marL="5814" marR="5814" marT="5814"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80248">
                <a:tc>
                  <a:txBody>
                    <a:bodyPr/>
                    <a:lstStyle/>
                    <a:p>
                      <a:pPr algn="ctr" fontAlgn="b"/>
                      <a:r>
                        <a:rPr lang="en-US" sz="1100" b="0" i="0" u="none" strike="noStrike">
                          <a:solidFill>
                            <a:srgbClr val="000000"/>
                          </a:solidFill>
                          <a:effectLst/>
                          <a:latin typeface="Calibri" panose="020F0502020204030204" pitchFamily="34" charset="0"/>
                        </a:rPr>
                        <a:t> </a:t>
                      </a:r>
                    </a:p>
                  </a:txBody>
                  <a:tcPr marL="5814" marR="5814" marT="5814"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Each critical load case considered</a:t>
                      </a:r>
                    </a:p>
                  </a:txBody>
                  <a:tcPr marL="5814" marR="5814" marT="5814"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rowSpan="2" gridSpan="2">
                  <a:txBody>
                    <a:bodyPr/>
                    <a:lstStyle/>
                    <a:p>
                      <a:pPr algn="ctr" fontAlgn="ctr"/>
                      <a:r>
                        <a:rPr lang="en-US" sz="1500" b="0" i="0" u="none" strike="noStrike">
                          <a:solidFill>
                            <a:srgbClr val="000000"/>
                          </a:solidFill>
                          <a:effectLst/>
                          <a:latin typeface="Calibri" panose="020F0502020204030204" pitchFamily="34" charset="0"/>
                        </a:rPr>
                        <a:t>SRM COVERAGE</a:t>
                      </a:r>
                    </a:p>
                  </a:txBody>
                  <a:tcPr marL="5814" marR="5814" marT="5814" marB="0" anchor="ctr">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rowSpan="2" hMerge="1">
                  <a:txBody>
                    <a:bodyPr/>
                    <a:lstStyle/>
                    <a:p>
                      <a:endParaRPr lang="en-US"/>
                    </a:p>
                  </a:txBody>
                  <a:tcPr/>
                </a:tc>
                <a:extLst>
                  <a:ext uri="{0D108BD9-81ED-4DB2-BD59-A6C34878D82A}">
                    <a16:rowId xmlns:a16="http://schemas.microsoft.com/office/drawing/2014/main" val="10006"/>
                  </a:ext>
                </a:extLst>
              </a:tr>
              <a:tr h="180248">
                <a:tc>
                  <a:txBody>
                    <a:bodyPr/>
                    <a:lstStyle/>
                    <a:p>
                      <a:pPr algn="l" fontAlgn="b"/>
                      <a:r>
                        <a:rPr lang="en-US" sz="1100" b="0" i="0" u="none" strike="noStrike">
                          <a:solidFill>
                            <a:srgbClr val="000000"/>
                          </a:solidFill>
                          <a:effectLst/>
                          <a:latin typeface="Calibri" panose="020F0502020204030204" pitchFamily="34" charset="0"/>
                        </a:rPr>
                        <a:t> </a:t>
                      </a:r>
                    </a:p>
                  </a:txBody>
                  <a:tcPr marL="5814" marR="5814" marT="5814"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Analysis methods proven to be valid</a:t>
                      </a:r>
                    </a:p>
                  </a:txBody>
                  <a:tcPr marL="5814" marR="5814" marT="5814"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7"/>
                  </a:ext>
                </a:extLst>
              </a:tr>
              <a:tr h="180248">
                <a:tc>
                  <a:txBody>
                    <a:bodyPr/>
                    <a:lstStyle/>
                    <a:p>
                      <a:pPr algn="ctr" fontAlgn="b"/>
                      <a:r>
                        <a:rPr lang="en-US" sz="1100" b="1" i="0" u="none" strike="noStrike">
                          <a:solidFill>
                            <a:srgbClr val="000000"/>
                          </a:solidFill>
                          <a:effectLst/>
                          <a:latin typeface="Calibri" panose="020F0502020204030204" pitchFamily="34" charset="0"/>
                        </a:rPr>
                        <a:t>25.571</a:t>
                      </a:r>
                    </a:p>
                  </a:txBody>
                  <a:tcPr marL="5814" marR="5814" marT="5814"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3">
                  <a:txBody>
                    <a:bodyPr/>
                    <a:lstStyle/>
                    <a:p>
                      <a:pPr algn="l" fontAlgn="b"/>
                      <a:r>
                        <a:rPr lang="en-US" sz="1100" b="1" i="0" u="none" strike="noStrike">
                          <a:solidFill>
                            <a:srgbClr val="000000"/>
                          </a:solidFill>
                          <a:effectLst/>
                          <a:latin typeface="Calibri" panose="020F0502020204030204" pitchFamily="34" charset="0"/>
                        </a:rPr>
                        <a:t>DAMAGE TOLERANCE AND FATIGUE EVALUATION</a:t>
                      </a:r>
                    </a:p>
                  </a:txBody>
                  <a:tcPr marL="5814" marR="5814" marT="5814"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80248">
                <a:tc>
                  <a:txBody>
                    <a:bodyPr/>
                    <a:lstStyle/>
                    <a:p>
                      <a:pPr algn="l" fontAlgn="b"/>
                      <a:r>
                        <a:rPr lang="en-US" sz="1100" b="0" i="0" u="none" strike="noStrike">
                          <a:solidFill>
                            <a:srgbClr val="000000"/>
                          </a:solidFill>
                          <a:effectLst/>
                          <a:latin typeface="Calibri" panose="020F0502020204030204" pitchFamily="34" charset="0"/>
                        </a:rPr>
                        <a:t> </a:t>
                      </a:r>
                    </a:p>
                  </a:txBody>
                  <a:tcPr marL="5814" marR="5814" marT="5814"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No catastrophic failure due to fatigue (progressive damage)</a:t>
                      </a:r>
                    </a:p>
                  </a:txBody>
                  <a:tcPr marL="5814" marR="5814" marT="5814"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rowSpan="5" gridSpan="2">
                  <a:txBody>
                    <a:bodyPr/>
                    <a:lstStyle/>
                    <a:p>
                      <a:pPr algn="ctr" fontAlgn="ctr"/>
                      <a:r>
                        <a:rPr lang="en-US" sz="1500" b="0" i="0" u="none" strike="noStrike">
                          <a:solidFill>
                            <a:srgbClr val="000000"/>
                          </a:solidFill>
                          <a:effectLst/>
                          <a:latin typeface="Calibri" panose="020F0502020204030204" pitchFamily="34" charset="0"/>
                        </a:rPr>
                        <a:t>SRM COVERAGE</a:t>
                      </a:r>
                    </a:p>
                  </a:txBody>
                  <a:tcPr marL="5814" marR="5814" marT="5814" marB="0" anchor="ctr">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rowSpan="5" hMerge="1">
                  <a:txBody>
                    <a:bodyPr/>
                    <a:lstStyle/>
                    <a:p>
                      <a:endParaRPr lang="en-US"/>
                    </a:p>
                  </a:txBody>
                  <a:tcPr/>
                </a:tc>
                <a:extLst>
                  <a:ext uri="{0D108BD9-81ED-4DB2-BD59-A6C34878D82A}">
                    <a16:rowId xmlns:a16="http://schemas.microsoft.com/office/drawing/2014/main" val="10009"/>
                  </a:ext>
                </a:extLst>
              </a:tr>
              <a:tr h="180248">
                <a:tc>
                  <a:txBody>
                    <a:bodyPr/>
                    <a:lstStyle/>
                    <a:p>
                      <a:pPr algn="ctr" fontAlgn="b"/>
                      <a:r>
                        <a:rPr lang="en-US" sz="1100" b="0" i="0" u="none" strike="noStrike">
                          <a:solidFill>
                            <a:srgbClr val="000000"/>
                          </a:solidFill>
                          <a:effectLst/>
                          <a:latin typeface="Calibri" panose="020F0502020204030204" pitchFamily="34" charset="0"/>
                        </a:rPr>
                        <a:t> </a:t>
                      </a:r>
                    </a:p>
                  </a:txBody>
                  <a:tcPr marL="5814" marR="5814" marT="5814"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No catastrophic failure due to corrosion</a:t>
                      </a:r>
                    </a:p>
                  </a:txBody>
                  <a:tcPr marL="5814" marR="5814" marT="5814"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0"/>
                  </a:ext>
                </a:extLst>
              </a:tr>
              <a:tr h="180248">
                <a:tc>
                  <a:txBody>
                    <a:bodyPr/>
                    <a:lstStyle/>
                    <a:p>
                      <a:pPr algn="ctr" fontAlgn="b"/>
                      <a:r>
                        <a:rPr lang="en-US" sz="1100" b="0" i="0" u="none" strike="noStrike">
                          <a:solidFill>
                            <a:srgbClr val="000000"/>
                          </a:solidFill>
                          <a:effectLst/>
                          <a:latin typeface="Calibri" panose="020F0502020204030204" pitchFamily="34" charset="0"/>
                        </a:rPr>
                        <a:t> </a:t>
                      </a:r>
                    </a:p>
                  </a:txBody>
                  <a:tcPr marL="5814" marR="5814" marT="5814"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Manufacturing defects considered</a:t>
                      </a:r>
                    </a:p>
                  </a:txBody>
                  <a:tcPr marL="5814" marR="5814" marT="5814"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1"/>
                  </a:ext>
                </a:extLst>
              </a:tr>
              <a:tr h="180248">
                <a:tc>
                  <a:txBody>
                    <a:bodyPr/>
                    <a:lstStyle/>
                    <a:p>
                      <a:pPr algn="ctr" fontAlgn="b"/>
                      <a:r>
                        <a:rPr lang="en-US" sz="1100" b="0" i="0" u="none" strike="noStrike">
                          <a:solidFill>
                            <a:srgbClr val="000000"/>
                          </a:solidFill>
                          <a:effectLst/>
                          <a:latin typeface="Calibri" panose="020F0502020204030204" pitchFamily="34" charset="0"/>
                        </a:rPr>
                        <a:t> </a:t>
                      </a:r>
                    </a:p>
                  </a:txBody>
                  <a:tcPr marL="5814" marR="5814" marT="5814"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Accidental damage considered</a:t>
                      </a:r>
                    </a:p>
                  </a:txBody>
                  <a:tcPr marL="5814" marR="5814" marT="5814"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2"/>
                  </a:ext>
                </a:extLst>
              </a:tr>
              <a:tr h="180248">
                <a:tc>
                  <a:txBody>
                    <a:bodyPr/>
                    <a:lstStyle/>
                    <a:p>
                      <a:pPr algn="l" fontAlgn="b"/>
                      <a:r>
                        <a:rPr lang="en-US" sz="1100" b="0" i="0" u="none" strike="noStrike">
                          <a:solidFill>
                            <a:srgbClr val="000000"/>
                          </a:solidFill>
                          <a:effectLst/>
                          <a:latin typeface="Calibri" panose="020F0502020204030204" pitchFamily="34" charset="0"/>
                        </a:rPr>
                        <a:t> </a:t>
                      </a:r>
                    </a:p>
                  </a:txBody>
                  <a:tcPr marL="5814" marR="5814" marT="5814"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Load and environment spectra considered</a:t>
                      </a:r>
                    </a:p>
                  </a:txBody>
                  <a:tcPr marL="5814" marR="5814" marT="5814"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3"/>
                  </a:ext>
                </a:extLst>
              </a:tr>
              <a:tr h="180248">
                <a:tc>
                  <a:txBody>
                    <a:bodyPr/>
                    <a:lstStyle/>
                    <a:p>
                      <a:pPr algn="ctr" fontAlgn="b"/>
                      <a:r>
                        <a:rPr lang="en-US" sz="1100" b="1" i="0" u="none" strike="noStrike">
                          <a:solidFill>
                            <a:srgbClr val="000000"/>
                          </a:solidFill>
                          <a:effectLst/>
                          <a:latin typeface="Calibri" panose="020F0502020204030204" pitchFamily="34" charset="0"/>
                        </a:rPr>
                        <a:t>25.603</a:t>
                      </a:r>
                    </a:p>
                  </a:txBody>
                  <a:tcPr marL="5814" marR="5814" marT="5814"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3">
                  <a:txBody>
                    <a:bodyPr/>
                    <a:lstStyle/>
                    <a:p>
                      <a:pPr algn="l" fontAlgn="b"/>
                      <a:r>
                        <a:rPr lang="en-US" sz="1100" b="1" i="0" u="none" strike="noStrike">
                          <a:solidFill>
                            <a:srgbClr val="000000"/>
                          </a:solidFill>
                          <a:effectLst/>
                          <a:latin typeface="Calibri" panose="020F0502020204030204" pitchFamily="34" charset="0"/>
                        </a:rPr>
                        <a:t>MATERIALS</a:t>
                      </a:r>
                    </a:p>
                  </a:txBody>
                  <a:tcPr marL="5814" marR="5814" marT="5814"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377940">
                <a:tc>
                  <a:txBody>
                    <a:bodyPr/>
                    <a:lstStyle/>
                    <a:p>
                      <a:pPr algn="l" fontAlgn="b"/>
                      <a:r>
                        <a:rPr lang="en-US" sz="1100" b="0" i="0" u="none" strike="noStrike">
                          <a:solidFill>
                            <a:srgbClr val="000000"/>
                          </a:solidFill>
                          <a:effectLst/>
                          <a:latin typeface="Calibri" panose="020F0502020204030204" pitchFamily="34" charset="0"/>
                        </a:rPr>
                        <a:t> </a:t>
                      </a:r>
                    </a:p>
                  </a:txBody>
                  <a:tcPr marL="5814" marR="5814" marT="5814"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Process performed in accord with approved documented specifications</a:t>
                      </a:r>
                    </a:p>
                  </a:txBody>
                  <a:tcPr marL="5814" marR="5814" marT="5814"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a:txBody>
                    <a:bodyPr/>
                    <a:lstStyle/>
                    <a:p>
                      <a:pPr algn="ctr" fontAlgn="b"/>
                      <a:r>
                        <a:rPr lang="en-US" sz="1100" b="0" i="0" u="none" strike="noStrike" dirty="0">
                          <a:solidFill>
                            <a:srgbClr val="000000"/>
                          </a:solidFill>
                          <a:effectLst/>
                          <a:latin typeface="Calibri" panose="020F0502020204030204" pitchFamily="34" charset="0"/>
                        </a:rPr>
                        <a:t>NO, HFA INSTEAD OF PAA – MUST</a:t>
                      </a:r>
                      <a:r>
                        <a:rPr lang="en-US" sz="1100" b="0" i="0" u="none" strike="noStrike" baseline="0" dirty="0">
                          <a:solidFill>
                            <a:srgbClr val="000000"/>
                          </a:solidFill>
                          <a:effectLst/>
                          <a:latin typeface="Calibri" panose="020F0502020204030204" pitchFamily="34" charset="0"/>
                        </a:rPr>
                        <a:t> HAVE PROCESS SPECIFICATION</a:t>
                      </a:r>
                      <a:endParaRPr lang="en-US" sz="1100" b="0" i="0" u="none" strike="noStrike" dirty="0">
                        <a:solidFill>
                          <a:srgbClr val="000000"/>
                        </a:solidFill>
                        <a:effectLst/>
                        <a:latin typeface="Calibri" panose="020F0502020204030204" pitchFamily="34" charset="0"/>
                      </a:endParaRPr>
                    </a:p>
                  </a:txBody>
                  <a:tcPr marL="5814" marR="5814" marT="5814"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15"/>
                  </a:ext>
                </a:extLst>
              </a:tr>
              <a:tr h="180248">
                <a:tc>
                  <a:txBody>
                    <a:bodyPr/>
                    <a:lstStyle/>
                    <a:p>
                      <a:pPr algn="ctr" fontAlgn="b"/>
                      <a:r>
                        <a:rPr lang="en-US" sz="1100" b="1" i="0" u="none" strike="noStrike">
                          <a:solidFill>
                            <a:srgbClr val="000000"/>
                          </a:solidFill>
                          <a:effectLst/>
                          <a:latin typeface="Calibri" panose="020F0502020204030204" pitchFamily="34" charset="0"/>
                        </a:rPr>
                        <a:t>25.605</a:t>
                      </a:r>
                    </a:p>
                  </a:txBody>
                  <a:tcPr marL="5814" marR="5814" marT="5814"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3">
                  <a:txBody>
                    <a:bodyPr/>
                    <a:lstStyle/>
                    <a:p>
                      <a:pPr algn="l" fontAlgn="b"/>
                      <a:r>
                        <a:rPr lang="en-US" sz="1100" b="1" i="0" u="none" strike="noStrike">
                          <a:solidFill>
                            <a:srgbClr val="000000"/>
                          </a:solidFill>
                          <a:effectLst/>
                          <a:latin typeface="Calibri" panose="020F0502020204030204" pitchFamily="34" charset="0"/>
                        </a:rPr>
                        <a:t>FABRICATION METHODS</a:t>
                      </a:r>
                    </a:p>
                  </a:txBody>
                  <a:tcPr marL="5814" marR="5814" marT="5814"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209320">
                <a:tc>
                  <a:txBody>
                    <a:bodyPr/>
                    <a:lstStyle/>
                    <a:p>
                      <a:pPr algn="l" fontAlgn="b"/>
                      <a:r>
                        <a:rPr lang="en-US" sz="1100" b="0" i="0" u="none" strike="noStrike">
                          <a:solidFill>
                            <a:srgbClr val="000000"/>
                          </a:solidFill>
                          <a:effectLst/>
                          <a:latin typeface="Calibri" panose="020F0502020204030204" pitchFamily="34" charset="0"/>
                        </a:rPr>
                        <a:t> </a:t>
                      </a:r>
                    </a:p>
                  </a:txBody>
                  <a:tcPr marL="5814" marR="5814" marT="5814"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Process proven to yield strength/stiffness assumed in design</a:t>
                      </a:r>
                    </a:p>
                  </a:txBody>
                  <a:tcPr marL="5814" marR="5814" marT="5814"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a:txBody>
                    <a:bodyPr/>
                    <a:lstStyle/>
                    <a:p>
                      <a:pPr algn="ctr" fontAlgn="b"/>
                      <a:r>
                        <a:rPr lang="en-US" sz="1100" b="0" i="0" u="none" strike="noStrike" dirty="0">
                          <a:solidFill>
                            <a:srgbClr val="000000"/>
                          </a:solidFill>
                          <a:effectLst/>
                          <a:latin typeface="Calibri" panose="020F0502020204030204" pitchFamily="34" charset="0"/>
                        </a:rPr>
                        <a:t>NO HFA DATA PROVIDED – </a:t>
                      </a:r>
                      <a:r>
                        <a:rPr lang="en-US" sz="1100" b="1" i="1" u="sng" strike="noStrike" dirty="0">
                          <a:solidFill>
                            <a:srgbClr val="FF0000"/>
                          </a:solidFill>
                          <a:effectLst/>
                          <a:latin typeface="Calibri" panose="020F0502020204030204" pitchFamily="34" charset="0"/>
                        </a:rPr>
                        <a:t>TEST</a:t>
                      </a:r>
                      <a:r>
                        <a:rPr lang="en-US" sz="1100" b="1" i="1" u="sng" strike="noStrike" baseline="0" dirty="0">
                          <a:solidFill>
                            <a:srgbClr val="FF0000"/>
                          </a:solidFill>
                          <a:effectLst/>
                          <a:latin typeface="Calibri" panose="020F0502020204030204" pitchFamily="34" charset="0"/>
                        </a:rPr>
                        <a:t> DATA REQUIRED</a:t>
                      </a:r>
                      <a:endParaRPr lang="en-US" sz="1100" b="0" i="0" u="none" strike="noStrike" dirty="0">
                        <a:solidFill>
                          <a:srgbClr val="000000"/>
                        </a:solidFill>
                        <a:effectLst/>
                        <a:latin typeface="Calibri" panose="020F0502020204030204" pitchFamily="34" charset="0"/>
                      </a:endParaRPr>
                    </a:p>
                  </a:txBody>
                  <a:tcPr marL="5814" marR="5814" marT="5814"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17"/>
                  </a:ext>
                </a:extLst>
              </a:tr>
              <a:tr h="180248">
                <a:tc>
                  <a:txBody>
                    <a:bodyPr/>
                    <a:lstStyle/>
                    <a:p>
                      <a:pPr algn="ctr" fontAlgn="b"/>
                      <a:r>
                        <a:rPr lang="en-US" sz="1100" b="1" i="0" u="none" strike="noStrike">
                          <a:solidFill>
                            <a:srgbClr val="000000"/>
                          </a:solidFill>
                          <a:effectLst/>
                          <a:latin typeface="Calibri" panose="020F0502020204030204" pitchFamily="34" charset="0"/>
                        </a:rPr>
                        <a:t>25.613</a:t>
                      </a:r>
                    </a:p>
                  </a:txBody>
                  <a:tcPr marL="5814" marR="5814" marT="5814"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3">
                  <a:txBody>
                    <a:bodyPr/>
                    <a:lstStyle/>
                    <a:p>
                      <a:pPr algn="l" fontAlgn="b"/>
                      <a:r>
                        <a:rPr lang="en-US" sz="1100" b="1" i="0" u="none" strike="noStrike">
                          <a:solidFill>
                            <a:srgbClr val="000000"/>
                          </a:solidFill>
                          <a:effectLst/>
                          <a:latin typeface="Calibri" panose="020F0502020204030204" pitchFamily="34" charset="0"/>
                        </a:rPr>
                        <a:t>MATERIAL DESIGN VALUES</a:t>
                      </a:r>
                    </a:p>
                  </a:txBody>
                  <a:tcPr marL="5814" marR="5814" marT="5814"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8"/>
                  </a:ext>
                </a:extLst>
              </a:tr>
              <a:tr h="340727">
                <a:tc>
                  <a:txBody>
                    <a:bodyPr/>
                    <a:lstStyle/>
                    <a:p>
                      <a:pPr algn="l" fontAlgn="b"/>
                      <a:r>
                        <a:rPr lang="en-US" sz="1100" b="0" i="0" u="none" strike="noStrike">
                          <a:solidFill>
                            <a:srgbClr val="000000"/>
                          </a:solidFill>
                          <a:effectLst/>
                          <a:latin typeface="Calibri" panose="020F0502020204030204" pitchFamily="34" charset="0"/>
                        </a:rPr>
                        <a:t> </a:t>
                      </a:r>
                    </a:p>
                  </a:txBody>
                  <a:tcPr marL="5814" marR="5814" marT="5814"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Strength assessments based design values with valid statistical basis</a:t>
                      </a:r>
                    </a:p>
                  </a:txBody>
                  <a:tcPr marL="5814" marR="5814" marT="5814"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a:txBody>
                    <a:bodyPr/>
                    <a:lstStyle/>
                    <a:p>
                      <a:pPr algn="ctr" fontAlgn="b"/>
                      <a:r>
                        <a:rPr lang="en-US" sz="1100" b="0" i="0" u="none" strike="noStrike">
                          <a:solidFill>
                            <a:srgbClr val="000000"/>
                          </a:solidFill>
                          <a:effectLst/>
                          <a:latin typeface="Calibri" panose="020F0502020204030204" pitchFamily="34" charset="0"/>
                        </a:rPr>
                        <a:t>SRM COVERAGE</a:t>
                      </a:r>
                    </a:p>
                  </a:txBody>
                  <a:tcPr marL="5814" marR="5814" marT="5814"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19"/>
                  </a:ext>
                </a:extLst>
              </a:tr>
              <a:tr h="180248">
                <a:tc>
                  <a:txBody>
                    <a:bodyPr/>
                    <a:lstStyle/>
                    <a:p>
                      <a:pPr algn="ctr" fontAlgn="b"/>
                      <a:r>
                        <a:rPr lang="en-US" sz="1100" b="1" i="0" u="none" strike="noStrike">
                          <a:solidFill>
                            <a:srgbClr val="000000"/>
                          </a:solidFill>
                          <a:effectLst/>
                          <a:latin typeface="Calibri" panose="020F0502020204030204" pitchFamily="34" charset="0"/>
                        </a:rPr>
                        <a:t>25.619</a:t>
                      </a:r>
                    </a:p>
                  </a:txBody>
                  <a:tcPr marL="5814" marR="5814" marT="5814"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3">
                  <a:txBody>
                    <a:bodyPr/>
                    <a:lstStyle/>
                    <a:p>
                      <a:pPr algn="l" fontAlgn="b"/>
                      <a:r>
                        <a:rPr lang="en-US" sz="1100" b="1" i="0" u="none" strike="noStrike">
                          <a:solidFill>
                            <a:srgbClr val="000000"/>
                          </a:solidFill>
                          <a:effectLst/>
                          <a:latin typeface="Calibri" panose="020F0502020204030204" pitchFamily="34" charset="0"/>
                        </a:rPr>
                        <a:t>SPECIAL FACTORS</a:t>
                      </a:r>
                    </a:p>
                  </a:txBody>
                  <a:tcPr marL="5814" marR="5814" marT="5814"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0"/>
                  </a:ext>
                </a:extLst>
              </a:tr>
              <a:tr h="186063">
                <a:tc>
                  <a:txBody>
                    <a:bodyPr/>
                    <a:lstStyle/>
                    <a:p>
                      <a:pPr algn="ctr" fontAlgn="b"/>
                      <a:r>
                        <a:rPr lang="en-US" sz="1100" b="0" i="0" u="none" strike="noStrike">
                          <a:solidFill>
                            <a:srgbClr val="000000"/>
                          </a:solidFill>
                          <a:effectLst/>
                          <a:latin typeface="Calibri" panose="020F0502020204030204" pitchFamily="34" charset="0"/>
                        </a:rPr>
                        <a:t> </a:t>
                      </a:r>
                    </a:p>
                  </a:txBody>
                  <a:tcPr marL="5814" marR="5814" marT="5814"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Basis exists for special factors applied</a:t>
                      </a:r>
                    </a:p>
                  </a:txBody>
                  <a:tcPr marL="5814" marR="5814" marT="5814"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100" b="0" i="0" u="none" strike="noStrike" dirty="0">
                          <a:solidFill>
                            <a:srgbClr val="000000"/>
                          </a:solidFill>
                          <a:effectLst/>
                          <a:latin typeface="Calibri" panose="020F0502020204030204" pitchFamily="34" charset="0"/>
                        </a:rPr>
                        <a:t>NOT APPLICABLE</a:t>
                      </a:r>
                    </a:p>
                  </a:txBody>
                  <a:tcPr marL="5814" marR="5814" marT="5814"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FFFFFF"/>
                      </a:bgClr>
                    </a:pattFill>
                  </a:tcPr>
                </a:tc>
                <a:tc hMerge="1">
                  <a:txBody>
                    <a:bodyPr/>
                    <a:lstStyle/>
                    <a:p>
                      <a:endParaRPr lang="en-US"/>
                    </a:p>
                  </a:txBody>
                  <a:tcPr/>
                </a:tc>
                <a:extLst>
                  <a:ext uri="{0D108BD9-81ED-4DB2-BD59-A6C34878D82A}">
                    <a16:rowId xmlns:a16="http://schemas.microsoft.com/office/drawing/2014/main" val="10021"/>
                  </a:ext>
                </a:extLst>
              </a:tr>
            </a:tbl>
          </a:graphicData>
        </a:graphic>
      </p:graphicFrame>
      <p:sp>
        <p:nvSpPr>
          <p:cNvPr id="5" name="Oval 4"/>
          <p:cNvSpPr/>
          <p:nvPr/>
        </p:nvSpPr>
        <p:spPr>
          <a:xfrm>
            <a:off x="5706140" y="4962525"/>
            <a:ext cx="3392140" cy="352425"/>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06140" y="4368631"/>
            <a:ext cx="3392140" cy="525070"/>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060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 Flap Wedge</a:t>
            </a:r>
            <a:br>
              <a:rPr lang="en-US" dirty="0"/>
            </a:br>
            <a:r>
              <a:rPr lang="en-US" i="1" dirty="0">
                <a:solidFill>
                  <a:srgbClr val="00B0F0"/>
                </a:solidFill>
              </a:rPr>
              <a:t>Evaluation Against Guidance Checklist</a:t>
            </a:r>
            <a:endParaRPr lang="en-US" dirty="0"/>
          </a:p>
        </p:txBody>
      </p:sp>
      <p:sp>
        <p:nvSpPr>
          <p:cNvPr id="3" name="Slide Number Placeholder 2"/>
          <p:cNvSpPr>
            <a:spLocks noGrp="1"/>
          </p:cNvSpPr>
          <p:nvPr>
            <p:ph type="sldNum" sz="quarter" idx="12"/>
          </p:nvPr>
        </p:nvSpPr>
        <p:spPr/>
        <p:txBody>
          <a:bodyPr/>
          <a:lstStyle/>
          <a:p>
            <a:fld id="{7D4A7BFC-7979-47F1-BEF3-9154A3F66BA8}" type="slidenum">
              <a:rPr lang="en-US" smtClean="0"/>
              <a:t>22</a:t>
            </a:fld>
            <a:endParaRPr lang="en-US" dirty="0"/>
          </a:p>
        </p:txBody>
      </p:sp>
      <p:graphicFrame>
        <p:nvGraphicFramePr>
          <p:cNvPr id="4" name="Table 3"/>
          <p:cNvGraphicFramePr>
            <a:graphicFrameLocks noGrp="1"/>
          </p:cNvGraphicFramePr>
          <p:nvPr>
            <p:extLst/>
          </p:nvPr>
        </p:nvGraphicFramePr>
        <p:xfrm>
          <a:off x="546886" y="1484308"/>
          <a:ext cx="8050228" cy="5248286"/>
        </p:xfrm>
        <a:graphic>
          <a:graphicData uri="http://schemas.openxmlformats.org/drawingml/2006/table">
            <a:tbl>
              <a:tblPr/>
              <a:tblGrid>
                <a:gridCol w="5201202">
                  <a:extLst>
                    <a:ext uri="{9D8B030D-6E8A-4147-A177-3AD203B41FA5}">
                      <a16:colId xmlns:a16="http://schemas.microsoft.com/office/drawing/2014/main" val="20000"/>
                    </a:ext>
                  </a:extLst>
                </a:gridCol>
                <a:gridCol w="1710673">
                  <a:extLst>
                    <a:ext uri="{9D8B030D-6E8A-4147-A177-3AD203B41FA5}">
                      <a16:colId xmlns:a16="http://schemas.microsoft.com/office/drawing/2014/main" val="20001"/>
                    </a:ext>
                  </a:extLst>
                </a:gridCol>
                <a:gridCol w="1138353">
                  <a:extLst>
                    <a:ext uri="{9D8B030D-6E8A-4147-A177-3AD203B41FA5}">
                      <a16:colId xmlns:a16="http://schemas.microsoft.com/office/drawing/2014/main" val="20002"/>
                    </a:ext>
                  </a:extLst>
                </a:gridCol>
              </a:tblGrid>
              <a:tr h="193981">
                <a:tc rowSpan="2">
                  <a:txBody>
                    <a:bodyPr/>
                    <a:lstStyle/>
                    <a:p>
                      <a:pPr algn="l" fontAlgn="t"/>
                      <a:r>
                        <a:rPr lang="en-US" sz="1000" b="1" i="0" u="none" strike="noStrike" dirty="0">
                          <a:solidFill>
                            <a:srgbClr val="000000"/>
                          </a:solidFill>
                          <a:effectLst/>
                          <a:latin typeface="Arial Black" panose="020B0A04020102020204" pitchFamily="34" charset="0"/>
                        </a:rPr>
                        <a:t>SUBSTANTIATION CHECKLIST</a:t>
                      </a:r>
                      <a:br>
                        <a:rPr lang="en-US" sz="1000" b="1" i="0" u="none" strike="noStrike" dirty="0">
                          <a:solidFill>
                            <a:srgbClr val="000000"/>
                          </a:solidFill>
                          <a:effectLst/>
                          <a:latin typeface="Arial Black" panose="020B0A04020102020204" pitchFamily="34" charset="0"/>
                        </a:rPr>
                      </a:br>
                      <a:br>
                        <a:rPr lang="en-US" sz="1000" b="1" i="0" u="none" strike="noStrike" dirty="0">
                          <a:solidFill>
                            <a:srgbClr val="000000"/>
                          </a:solidFill>
                          <a:effectLst/>
                          <a:latin typeface="Arial Black" panose="020B0A04020102020204" pitchFamily="34" charset="0"/>
                        </a:rPr>
                      </a:br>
                      <a:r>
                        <a:rPr lang="en-US" sz="1000" b="1" i="0" u="sng" strike="noStrike" dirty="0">
                          <a:solidFill>
                            <a:srgbClr val="000000"/>
                          </a:solidFill>
                          <a:effectLst/>
                          <a:latin typeface="Arial Black" panose="020B0A04020102020204" pitchFamily="34" charset="0"/>
                        </a:rPr>
                        <a:t>Guidance</a:t>
                      </a:r>
                      <a:endParaRPr lang="en-US" sz="1000" b="1" i="0" u="none" strike="noStrike" dirty="0">
                        <a:solidFill>
                          <a:srgbClr val="000000"/>
                        </a:solidFill>
                        <a:effectLst/>
                        <a:latin typeface="Arial Black" panose="020B0A04020102020204" pitchFamily="34" charset="0"/>
                      </a:endParaRPr>
                    </a:p>
                  </a:txBody>
                  <a:tcPr marL="5388" marR="5388" marT="5388" marB="0">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Black" panose="020B0A04020102020204" pitchFamily="34" charset="0"/>
                        </a:rPr>
                        <a:t>Repair Bond</a:t>
                      </a:r>
                    </a:p>
                  </a:txBody>
                  <a:tcPr marL="5388" marR="5388" marT="5388"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377186">
                <a:tc vMerge="1">
                  <a:txBody>
                    <a:bodyPr/>
                    <a:lstStyle/>
                    <a:p>
                      <a:endParaRPr lang="en-US"/>
                    </a:p>
                  </a:txBody>
                  <a:tcPr/>
                </a:tc>
                <a:tc>
                  <a:txBody>
                    <a:bodyPr/>
                    <a:lstStyle/>
                    <a:p>
                      <a:pPr algn="ctr" fontAlgn="b"/>
                      <a:r>
                        <a:rPr lang="en-US" sz="1000" b="1" i="0" u="none" strike="noStrike">
                          <a:solidFill>
                            <a:srgbClr val="000000"/>
                          </a:solidFill>
                          <a:effectLst/>
                          <a:latin typeface="Arial Black" panose="020B0A04020102020204" pitchFamily="34" charset="0"/>
                        </a:rPr>
                        <a:t>Intact</a:t>
                      </a:r>
                      <a:br>
                        <a:rPr lang="en-US" sz="1000" b="1" i="0" u="none" strike="noStrike">
                          <a:solidFill>
                            <a:srgbClr val="000000"/>
                          </a:solidFill>
                          <a:effectLst/>
                          <a:latin typeface="Arial Black" panose="020B0A04020102020204" pitchFamily="34" charset="0"/>
                        </a:rPr>
                      </a:br>
                      <a:r>
                        <a:rPr lang="en-US" sz="1000" b="1" i="0" u="none" strike="noStrike">
                          <a:solidFill>
                            <a:srgbClr val="000000"/>
                          </a:solidFill>
                          <a:effectLst/>
                          <a:latin typeface="Calibri" panose="020F0502020204030204" pitchFamily="34" charset="0"/>
                        </a:rPr>
                        <a:t>(Ultimate Load Capable)</a:t>
                      </a:r>
                      <a:endParaRPr lang="en-US" sz="1000" b="1" i="0" u="none" strike="noStrike">
                        <a:solidFill>
                          <a:srgbClr val="000000"/>
                        </a:solidFill>
                        <a:effectLst/>
                        <a:latin typeface="Arial Black" panose="020B0A04020102020204" pitchFamily="34" charset="0"/>
                      </a:endParaRPr>
                    </a:p>
                  </a:txBody>
                  <a:tcPr marL="5388" marR="5388" marT="5388"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Arial Black" panose="020B0A04020102020204" pitchFamily="34" charset="0"/>
                        </a:rPr>
                        <a:t>Failed</a:t>
                      </a:r>
                      <a:br>
                        <a:rPr lang="en-US" sz="1000" b="1" i="0" u="none" strike="noStrike">
                          <a:solidFill>
                            <a:srgbClr val="000000"/>
                          </a:solidFill>
                          <a:effectLst/>
                          <a:latin typeface="Arial Black" panose="020B0A04020102020204" pitchFamily="34" charset="0"/>
                        </a:rPr>
                      </a:br>
                      <a:r>
                        <a:rPr lang="en-US" sz="1000" b="1" i="0" u="none" strike="noStrike">
                          <a:solidFill>
                            <a:srgbClr val="000000"/>
                          </a:solidFill>
                          <a:effectLst/>
                          <a:latin typeface="Calibri" panose="020F0502020204030204" pitchFamily="34" charset="0"/>
                        </a:rPr>
                        <a:t>(Limit Load Capable)</a:t>
                      </a:r>
                      <a:endParaRPr lang="en-US" sz="1000" b="1" i="0" u="none" strike="noStrike">
                        <a:solidFill>
                          <a:srgbClr val="000000"/>
                        </a:solidFill>
                        <a:effectLst/>
                        <a:latin typeface="Arial Black" panose="020B0A04020102020204" pitchFamily="34" charset="0"/>
                      </a:endParaRPr>
                    </a:p>
                  </a:txBody>
                  <a:tcPr marL="5388" marR="5388" marT="5388"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7040">
                <a:tc gridSpan="3">
                  <a:txBody>
                    <a:bodyPr/>
                    <a:lstStyle/>
                    <a:p>
                      <a:pPr algn="l" fontAlgn="b"/>
                      <a:r>
                        <a:rPr lang="en-US" sz="1000" b="1" i="0" u="none" strike="noStrike">
                          <a:solidFill>
                            <a:srgbClr val="000000"/>
                          </a:solidFill>
                          <a:effectLst/>
                          <a:latin typeface="Calibri" panose="020F0502020204030204" pitchFamily="34" charset="0"/>
                        </a:rPr>
                        <a:t>CS-25 Book 2 AMC 25.307</a:t>
                      </a:r>
                    </a:p>
                  </a:txBody>
                  <a:tcPr marL="5388" marR="5388" marT="53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67040">
                <a:tc>
                  <a:txBody>
                    <a:bodyPr/>
                    <a:lstStyle/>
                    <a:p>
                      <a:pPr algn="l" fontAlgn="b"/>
                      <a:r>
                        <a:rPr lang="en-US" sz="1000" b="0" i="0" u="none" strike="noStrike">
                          <a:solidFill>
                            <a:srgbClr val="000000"/>
                          </a:solidFill>
                          <a:effectLst/>
                          <a:latin typeface="Calibri" panose="020F0502020204030204" pitchFamily="34" charset="0"/>
                        </a:rPr>
                        <a:t>Proof of structure by analysis supported by existing test evidence, or</a:t>
                      </a:r>
                    </a:p>
                  </a:txBody>
                  <a:tcPr marL="5388" marR="5388" marT="5388"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rowSpan="5" gridSpan="2">
                  <a:txBody>
                    <a:bodyPr/>
                    <a:lstStyle/>
                    <a:p>
                      <a:pPr algn="ctr" fontAlgn="ctr"/>
                      <a:r>
                        <a:rPr lang="en-US" sz="1000" b="0" i="0" u="none" strike="noStrike" dirty="0">
                          <a:solidFill>
                            <a:srgbClr val="000000"/>
                          </a:solidFill>
                          <a:effectLst/>
                          <a:latin typeface="Calibri" panose="020F0502020204030204" pitchFamily="34" charset="0"/>
                        </a:rPr>
                        <a:t>OEM Design</a:t>
                      </a:r>
                    </a:p>
                    <a:p>
                      <a:pPr algn="ctr" fontAlgn="ctr"/>
                      <a:r>
                        <a:rPr lang="en-US" sz="1000" b="0" i="0" u="none" strike="noStrike" dirty="0">
                          <a:solidFill>
                            <a:srgbClr val="000000"/>
                          </a:solidFill>
                          <a:effectLst/>
                          <a:latin typeface="Calibri" panose="020F0502020204030204" pitchFamily="34" charset="0"/>
                        </a:rPr>
                        <a:t>(with</a:t>
                      </a:r>
                      <a:r>
                        <a:rPr lang="en-US" sz="1000" b="0" i="0" u="none" strike="noStrike" baseline="0" dirty="0">
                          <a:solidFill>
                            <a:srgbClr val="000000"/>
                          </a:solidFill>
                          <a:effectLst/>
                          <a:latin typeface="Calibri" panose="020F0502020204030204" pitchFamily="34" charset="0"/>
                        </a:rPr>
                        <a:t> re-skin)</a:t>
                      </a:r>
                      <a:endParaRPr lang="en-US" sz="1000" b="0" i="0" u="none" strike="noStrike" dirty="0">
                        <a:solidFill>
                          <a:srgbClr val="000000"/>
                        </a:solidFill>
                        <a:effectLst/>
                        <a:latin typeface="Calibri" panose="020F0502020204030204" pitchFamily="34" charset="0"/>
                      </a:endParaRPr>
                    </a:p>
                  </a:txBody>
                  <a:tcPr marL="5388" marR="5388" marT="5388" marB="0" anchor="ctr">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rowSpan="5" hMerge="1">
                  <a:txBody>
                    <a:bodyPr/>
                    <a:lstStyle/>
                    <a:p>
                      <a:endParaRPr lang="en-US"/>
                    </a:p>
                  </a:txBody>
                  <a:tcPr/>
                </a:tc>
                <a:extLst>
                  <a:ext uri="{0D108BD9-81ED-4DB2-BD59-A6C34878D82A}">
                    <a16:rowId xmlns:a16="http://schemas.microsoft.com/office/drawing/2014/main" val="10003"/>
                  </a:ext>
                </a:extLst>
              </a:tr>
              <a:tr h="167040">
                <a:tc>
                  <a:txBody>
                    <a:bodyPr/>
                    <a:lstStyle/>
                    <a:p>
                      <a:pPr algn="l" fontAlgn="b"/>
                      <a:r>
                        <a:rPr lang="en-US" sz="1000" b="0" i="0" u="none" strike="noStrike">
                          <a:solidFill>
                            <a:srgbClr val="000000"/>
                          </a:solidFill>
                          <a:effectLst/>
                          <a:latin typeface="Calibri" panose="020F0502020204030204" pitchFamily="34" charset="0"/>
                        </a:rPr>
                        <a:t>Proof of structure by analysis supported by new test evidence, or</a:t>
                      </a:r>
                    </a:p>
                  </a:txBody>
                  <a:tcPr marL="5388" marR="5388" marT="5388"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167040">
                <a:tc>
                  <a:txBody>
                    <a:bodyPr/>
                    <a:lstStyle/>
                    <a:p>
                      <a:pPr algn="l" fontAlgn="b"/>
                      <a:r>
                        <a:rPr lang="en-US" sz="1000" b="0" i="0" u="none" strike="noStrike">
                          <a:solidFill>
                            <a:srgbClr val="000000"/>
                          </a:solidFill>
                          <a:effectLst/>
                          <a:latin typeface="Calibri" panose="020F0502020204030204" pitchFamily="34" charset="0"/>
                        </a:rPr>
                        <a:t>Proof of structure by Test Only</a:t>
                      </a:r>
                    </a:p>
                  </a:txBody>
                  <a:tcPr marL="5388" marR="5388" marT="5388"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5"/>
                  </a:ext>
                </a:extLst>
              </a:tr>
              <a:tr h="167040">
                <a:tc>
                  <a:txBody>
                    <a:bodyPr/>
                    <a:lstStyle/>
                    <a:p>
                      <a:pPr algn="l" fontAlgn="b"/>
                      <a:r>
                        <a:rPr lang="en-US" sz="1000" b="0" i="0" u="none" strike="noStrike">
                          <a:solidFill>
                            <a:srgbClr val="000000"/>
                          </a:solidFill>
                          <a:effectLst/>
                          <a:latin typeface="Calibri" panose="020F0502020204030204" pitchFamily="34" charset="0"/>
                        </a:rPr>
                        <a:t>Limitations of stress analysis method understood</a:t>
                      </a:r>
                    </a:p>
                  </a:txBody>
                  <a:tcPr marL="5388" marR="5388" marT="5388"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6"/>
                  </a:ext>
                </a:extLst>
              </a:tr>
              <a:tr h="167040">
                <a:tc>
                  <a:txBody>
                    <a:bodyPr/>
                    <a:lstStyle/>
                    <a:p>
                      <a:pPr algn="l" fontAlgn="b"/>
                      <a:r>
                        <a:rPr lang="en-US" sz="1000" b="0" i="0" u="none" strike="noStrike">
                          <a:solidFill>
                            <a:srgbClr val="000000"/>
                          </a:solidFill>
                          <a:effectLst/>
                          <a:latin typeface="Calibri" panose="020F0502020204030204" pitchFamily="34" charset="0"/>
                        </a:rPr>
                        <a:t>Conservative stress analysis assumptions used to compensate for limited test evidence</a:t>
                      </a:r>
                    </a:p>
                  </a:txBody>
                  <a:tcPr marL="5388" marR="5388" marT="5388"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7"/>
                  </a:ext>
                </a:extLst>
              </a:tr>
              <a:tr h="167040">
                <a:tc gridSpan="3">
                  <a:txBody>
                    <a:bodyPr/>
                    <a:lstStyle/>
                    <a:p>
                      <a:pPr algn="l" fontAlgn="b"/>
                      <a:r>
                        <a:rPr lang="en-US" sz="1000" b="1" i="0" u="none" strike="noStrike">
                          <a:solidFill>
                            <a:srgbClr val="000000"/>
                          </a:solidFill>
                          <a:effectLst/>
                          <a:latin typeface="Calibri" panose="020F0502020204030204" pitchFamily="34" charset="0"/>
                        </a:rPr>
                        <a:t>CS-25 Book 2 AMC 25.571</a:t>
                      </a:r>
                    </a:p>
                  </a:txBody>
                  <a:tcPr marL="5388" marR="5388" marT="53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040">
                <a:tc>
                  <a:txBody>
                    <a:bodyPr/>
                    <a:lstStyle/>
                    <a:p>
                      <a:pPr algn="l" fontAlgn="b"/>
                      <a:r>
                        <a:rPr lang="en-US" sz="1000" b="0" i="0" u="none" strike="noStrike">
                          <a:solidFill>
                            <a:srgbClr val="000000"/>
                          </a:solidFill>
                          <a:effectLst/>
                          <a:latin typeface="Calibri" panose="020F0502020204030204" pitchFamily="34" charset="0"/>
                        </a:rPr>
                        <a:t>If repair bond fails residual structure can withstand reasonable loads until failure detected</a:t>
                      </a:r>
                    </a:p>
                  </a:txBody>
                  <a:tcPr marL="5388" marR="5388" marT="5388"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a:txBody>
                    <a:bodyPr/>
                    <a:lstStyle/>
                    <a:p>
                      <a:pPr algn="ctr" fontAlgn="b"/>
                      <a:r>
                        <a:rPr lang="en-US" sz="1000" b="0" i="0" u="none" strike="noStrike">
                          <a:solidFill>
                            <a:srgbClr val="000000"/>
                          </a:solidFill>
                          <a:effectLst/>
                          <a:latin typeface="Calibri" panose="020F0502020204030204" pitchFamily="34" charset="0"/>
                        </a:rPr>
                        <a:t>YES</a:t>
                      </a:r>
                    </a:p>
                  </a:txBody>
                  <a:tcPr marL="5388" marR="5388" marT="5388"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9"/>
                  </a:ext>
                </a:extLst>
              </a:tr>
              <a:tr h="167040">
                <a:tc>
                  <a:txBody>
                    <a:bodyPr/>
                    <a:lstStyle/>
                    <a:p>
                      <a:pPr algn="l" fontAlgn="b"/>
                      <a:r>
                        <a:rPr lang="en-US" sz="1000" b="0" i="0" u="none" strike="noStrike">
                          <a:solidFill>
                            <a:srgbClr val="000000"/>
                          </a:solidFill>
                          <a:effectLst/>
                          <a:latin typeface="Calibri" panose="020F0502020204030204" pitchFamily="34" charset="0"/>
                        </a:rPr>
                        <a:t>Part is </a:t>
                      </a:r>
                      <a:r>
                        <a:rPr lang="en-US" sz="1000" b="0" i="1" u="none" strike="noStrike">
                          <a:solidFill>
                            <a:srgbClr val="000000"/>
                          </a:solidFill>
                          <a:effectLst/>
                          <a:latin typeface="Calibri" panose="020F0502020204030204" pitchFamily="34" charset="0"/>
                        </a:rPr>
                        <a:t>Principal Structural Element</a:t>
                      </a:r>
                      <a:endParaRPr lang="en-US" sz="1000" b="0" i="0" u="none" strike="noStrike">
                        <a:solidFill>
                          <a:srgbClr val="000000"/>
                        </a:solidFill>
                        <a:effectLst/>
                        <a:latin typeface="Calibri" panose="020F0502020204030204" pitchFamily="34" charset="0"/>
                      </a:endParaRPr>
                    </a:p>
                  </a:txBody>
                  <a:tcPr marL="5388" marR="5388" marT="5388"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a:txBody>
                    <a:bodyPr/>
                    <a:lstStyle/>
                    <a:p>
                      <a:pPr algn="ctr" fontAlgn="b"/>
                      <a:r>
                        <a:rPr lang="en-US" sz="1000" b="0" i="0" u="none" strike="noStrike">
                          <a:solidFill>
                            <a:srgbClr val="000000"/>
                          </a:solidFill>
                          <a:effectLst/>
                          <a:latin typeface="Calibri" panose="020F0502020204030204" pitchFamily="34" charset="0"/>
                        </a:rPr>
                        <a:t>YES, ON PSE LIST IN AMC 25.571(a), (b) and (e) </a:t>
                      </a:r>
                    </a:p>
                  </a:txBody>
                  <a:tcPr marL="5388" marR="5388" marT="5388"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10"/>
                  </a:ext>
                </a:extLst>
              </a:tr>
              <a:tr h="167040">
                <a:tc>
                  <a:txBody>
                    <a:bodyPr/>
                    <a:lstStyle/>
                    <a:p>
                      <a:pPr algn="l" fontAlgn="b"/>
                      <a:r>
                        <a:rPr lang="en-US" sz="1000" b="0" i="0" u="none" strike="noStrike">
                          <a:solidFill>
                            <a:srgbClr val="000000"/>
                          </a:solidFill>
                          <a:effectLst/>
                          <a:latin typeface="Calibri" panose="020F0502020204030204" pitchFamily="34" charset="0"/>
                        </a:rPr>
                        <a:t>Bond failure detection strategy and corresponding</a:t>
                      </a:r>
                      <a:r>
                        <a:rPr lang="en-US" sz="1000" b="0" i="1" u="none" strike="noStrike">
                          <a:solidFill>
                            <a:srgbClr val="000000"/>
                          </a:solidFill>
                          <a:effectLst/>
                          <a:latin typeface="Calibri" panose="020F0502020204030204" pitchFamily="34" charset="0"/>
                        </a:rPr>
                        <a:t> special inspections</a:t>
                      </a:r>
                      <a:r>
                        <a:rPr lang="en-US" sz="1000" b="0" i="0" u="none" strike="noStrike">
                          <a:solidFill>
                            <a:srgbClr val="000000"/>
                          </a:solidFill>
                          <a:effectLst/>
                          <a:latin typeface="Calibri" panose="020F0502020204030204" pitchFamily="34" charset="0"/>
                        </a:rPr>
                        <a:t> and intervals defined</a:t>
                      </a:r>
                    </a:p>
                  </a:txBody>
                  <a:tcPr marL="5388" marR="5388" marT="5388"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a:txBody>
                    <a:bodyPr/>
                    <a:lstStyle/>
                    <a:p>
                      <a:pPr algn="ctr" fontAlgn="b"/>
                      <a:r>
                        <a:rPr lang="en-US" sz="1000" b="0" i="0" u="none" strike="noStrike">
                          <a:solidFill>
                            <a:srgbClr val="000000"/>
                          </a:solidFill>
                          <a:effectLst/>
                          <a:latin typeface="Calibri" panose="020F0502020204030204" pitchFamily="34" charset="0"/>
                        </a:rPr>
                        <a:t>SRM COVERAGE</a:t>
                      </a:r>
                    </a:p>
                  </a:txBody>
                  <a:tcPr marL="5388" marR="5388" marT="5388"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11"/>
                  </a:ext>
                </a:extLst>
              </a:tr>
              <a:tr h="167040">
                <a:tc gridSpan="3">
                  <a:txBody>
                    <a:bodyPr/>
                    <a:lstStyle/>
                    <a:p>
                      <a:pPr algn="l" fontAlgn="b"/>
                      <a:r>
                        <a:rPr lang="en-US" sz="1000" b="1" i="0" u="none" strike="noStrike">
                          <a:solidFill>
                            <a:srgbClr val="000000"/>
                          </a:solidFill>
                          <a:effectLst/>
                          <a:latin typeface="Calibri" panose="020F0502020204030204" pitchFamily="34" charset="0"/>
                        </a:rPr>
                        <a:t>CS-25 Book 2 AMC 25.613</a:t>
                      </a:r>
                    </a:p>
                  </a:txBody>
                  <a:tcPr marL="5388" marR="5388" marT="53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67040">
                <a:tc>
                  <a:txBody>
                    <a:bodyPr/>
                    <a:lstStyle/>
                    <a:p>
                      <a:pPr algn="l" fontAlgn="b"/>
                      <a:r>
                        <a:rPr lang="en-US" sz="1000" b="0" i="0" u="none" strike="noStrike">
                          <a:solidFill>
                            <a:srgbClr val="000000"/>
                          </a:solidFill>
                          <a:effectLst/>
                          <a:latin typeface="Calibri" panose="020F0502020204030204" pitchFamily="34" charset="0"/>
                        </a:rPr>
                        <a:t>Repair M&amp;P aligns with M&amp;P used in design value development (</a:t>
                      </a:r>
                      <a:r>
                        <a:rPr lang="en-US" sz="1000" b="0" i="1" u="none" strike="noStrike">
                          <a:solidFill>
                            <a:srgbClr val="000000"/>
                          </a:solidFill>
                          <a:effectLst/>
                          <a:latin typeface="Calibri" panose="020F0502020204030204" pitchFamily="34" charset="0"/>
                        </a:rPr>
                        <a:t>or equivalency established</a:t>
                      </a:r>
                      <a:r>
                        <a:rPr lang="en-US" sz="1000" b="0" i="0" u="none" strike="noStrike">
                          <a:solidFill>
                            <a:srgbClr val="000000"/>
                          </a:solidFill>
                          <a:effectLst/>
                          <a:latin typeface="Calibri" panose="020F0502020204030204" pitchFamily="34" charset="0"/>
                        </a:rPr>
                        <a:t>)</a:t>
                      </a:r>
                    </a:p>
                  </a:txBody>
                  <a:tcPr marL="5388" marR="5388" marT="5388"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a:txBody>
                    <a:bodyPr/>
                    <a:lstStyle/>
                    <a:p>
                      <a:pPr algn="ctr" fontAlgn="b"/>
                      <a:r>
                        <a:rPr lang="en-US" sz="1000" b="1" i="0" u="none" strike="noStrike" dirty="0">
                          <a:solidFill>
                            <a:srgbClr val="000000"/>
                          </a:solidFill>
                          <a:effectLst/>
                          <a:latin typeface="Calibri" panose="020F0502020204030204" pitchFamily="34" charset="0"/>
                        </a:rPr>
                        <a:t>NO, HFA INSTEAD OF PAA</a:t>
                      </a:r>
                    </a:p>
                  </a:txBody>
                  <a:tcPr marL="5388" marR="5388" marT="5388"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13"/>
                  </a:ext>
                </a:extLst>
              </a:tr>
              <a:tr h="167040">
                <a:tc>
                  <a:txBody>
                    <a:bodyPr/>
                    <a:lstStyle/>
                    <a:p>
                      <a:pPr algn="l" fontAlgn="b"/>
                      <a:r>
                        <a:rPr lang="en-US" sz="1000" b="0" i="0" u="none" strike="noStrike">
                          <a:solidFill>
                            <a:srgbClr val="000000"/>
                          </a:solidFill>
                          <a:effectLst/>
                          <a:latin typeface="Calibri" panose="020F0502020204030204" pitchFamily="34" charset="0"/>
                        </a:rPr>
                        <a:t>Mechanical test specimens conform to universally accepted standard</a:t>
                      </a:r>
                    </a:p>
                  </a:txBody>
                  <a:tcPr marL="5388" marR="5388" marT="5388"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a:txBody>
                    <a:bodyPr/>
                    <a:lstStyle/>
                    <a:p>
                      <a:pPr algn="ctr" fontAlgn="b"/>
                      <a:r>
                        <a:rPr lang="en-US" sz="1000" b="0" i="0" u="none" strike="noStrike">
                          <a:solidFill>
                            <a:srgbClr val="000000"/>
                          </a:solidFill>
                          <a:effectLst/>
                          <a:latin typeface="Calibri" panose="020F0502020204030204" pitchFamily="34" charset="0"/>
                        </a:rPr>
                        <a:t>SRM COVERAGE</a:t>
                      </a:r>
                    </a:p>
                  </a:txBody>
                  <a:tcPr marL="5388" marR="5388" marT="5388"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14"/>
                  </a:ext>
                </a:extLst>
              </a:tr>
              <a:tr h="167040">
                <a:tc>
                  <a:txBody>
                    <a:bodyPr/>
                    <a:lstStyle/>
                    <a:p>
                      <a:pPr algn="l" fontAlgn="b"/>
                      <a:r>
                        <a:rPr lang="en-US" sz="1000" b="0" i="0" u="none" strike="noStrike">
                          <a:solidFill>
                            <a:srgbClr val="000000"/>
                          </a:solidFill>
                          <a:effectLst/>
                          <a:latin typeface="Calibri" panose="020F0502020204030204" pitchFamily="34" charset="0"/>
                        </a:rPr>
                        <a:t>Effects of temperature and moisture taken into account in design values development</a:t>
                      </a:r>
                    </a:p>
                  </a:txBody>
                  <a:tcPr marL="5388" marR="5388" marT="5388"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a:txBody>
                    <a:bodyPr/>
                    <a:lstStyle/>
                    <a:p>
                      <a:pPr algn="ctr" fontAlgn="b"/>
                      <a:r>
                        <a:rPr lang="en-US" sz="1000" b="0" i="0" u="none" strike="noStrike">
                          <a:solidFill>
                            <a:srgbClr val="000000"/>
                          </a:solidFill>
                          <a:effectLst/>
                          <a:latin typeface="Calibri" panose="020F0502020204030204" pitchFamily="34" charset="0"/>
                        </a:rPr>
                        <a:t>SRM COVERAGE</a:t>
                      </a:r>
                    </a:p>
                  </a:txBody>
                  <a:tcPr marL="5388" marR="5388" marT="5388"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15"/>
                  </a:ext>
                </a:extLst>
              </a:tr>
              <a:tr h="167040">
                <a:tc gridSpan="3">
                  <a:txBody>
                    <a:bodyPr/>
                    <a:lstStyle/>
                    <a:p>
                      <a:pPr algn="l" fontAlgn="b"/>
                      <a:r>
                        <a:rPr lang="en-US" sz="1000" b="1" i="0" u="none" strike="noStrike">
                          <a:solidFill>
                            <a:srgbClr val="000000"/>
                          </a:solidFill>
                          <a:effectLst/>
                          <a:latin typeface="Calibri" panose="020F0502020204030204" pitchFamily="34" charset="0"/>
                        </a:rPr>
                        <a:t>AC 21-26A</a:t>
                      </a:r>
                    </a:p>
                  </a:txBody>
                  <a:tcPr marL="5388" marR="5388" marT="53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167040">
                <a:tc>
                  <a:txBody>
                    <a:bodyPr/>
                    <a:lstStyle/>
                    <a:p>
                      <a:pPr algn="l" fontAlgn="b"/>
                      <a:r>
                        <a:rPr lang="en-US" sz="1000" b="0" i="0" u="none" strike="noStrike">
                          <a:solidFill>
                            <a:srgbClr val="000000"/>
                          </a:solidFill>
                          <a:effectLst/>
                          <a:latin typeface="Calibri" panose="020F0502020204030204" pitchFamily="34" charset="0"/>
                        </a:rPr>
                        <a:t>"Quality System" employed in repair materials and processes controls</a:t>
                      </a:r>
                    </a:p>
                  </a:txBody>
                  <a:tcPr marL="5388" marR="5388" marT="5388"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a:txBody>
                    <a:bodyPr/>
                    <a:lstStyle/>
                    <a:p>
                      <a:pPr algn="ctr" fontAlgn="b"/>
                      <a:r>
                        <a:rPr lang="en-US" sz="1000" b="0" i="0" u="none" strike="noStrike">
                          <a:solidFill>
                            <a:srgbClr val="000000"/>
                          </a:solidFill>
                          <a:effectLst/>
                          <a:latin typeface="Calibri" panose="020F0502020204030204" pitchFamily="34" charset="0"/>
                        </a:rPr>
                        <a:t>UNKNOWN</a:t>
                      </a:r>
                    </a:p>
                  </a:txBody>
                  <a:tcPr marL="5388" marR="5388" marT="5388"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17"/>
                  </a:ext>
                </a:extLst>
              </a:tr>
              <a:tr h="167040">
                <a:tc>
                  <a:txBody>
                    <a:bodyPr/>
                    <a:lstStyle/>
                    <a:p>
                      <a:pPr algn="l" fontAlgn="b"/>
                      <a:r>
                        <a:rPr lang="en-US" sz="1000" b="0" i="0" u="none" strike="noStrike">
                          <a:solidFill>
                            <a:srgbClr val="000000"/>
                          </a:solidFill>
                          <a:effectLst/>
                          <a:latin typeface="Calibri" panose="020F0502020204030204" pitchFamily="34" charset="0"/>
                        </a:rPr>
                        <a:t>Inspection standards exist for NDI acceptance tests</a:t>
                      </a:r>
                    </a:p>
                  </a:txBody>
                  <a:tcPr marL="5388" marR="5388" marT="5388"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rowSpan="4" gridSpan="2">
                  <a:txBody>
                    <a:bodyPr/>
                    <a:lstStyle/>
                    <a:p>
                      <a:pPr algn="ctr" fontAlgn="ctr"/>
                      <a:r>
                        <a:rPr lang="en-US" sz="1000" b="0" i="0" u="none" strike="noStrike">
                          <a:solidFill>
                            <a:srgbClr val="000000"/>
                          </a:solidFill>
                          <a:effectLst/>
                          <a:latin typeface="Calibri" panose="020F0502020204030204" pitchFamily="34" charset="0"/>
                        </a:rPr>
                        <a:t>PER SRM</a:t>
                      </a:r>
                    </a:p>
                  </a:txBody>
                  <a:tcPr marL="5388" marR="5388" marT="5388" marB="0" anchor="ctr">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rowSpan="4" hMerge="1">
                  <a:txBody>
                    <a:bodyPr/>
                    <a:lstStyle/>
                    <a:p>
                      <a:endParaRPr lang="en-US"/>
                    </a:p>
                  </a:txBody>
                  <a:tcPr/>
                </a:tc>
                <a:extLst>
                  <a:ext uri="{0D108BD9-81ED-4DB2-BD59-A6C34878D82A}">
                    <a16:rowId xmlns:a16="http://schemas.microsoft.com/office/drawing/2014/main" val="10018"/>
                  </a:ext>
                </a:extLst>
              </a:tr>
              <a:tr h="167040">
                <a:tc>
                  <a:txBody>
                    <a:bodyPr/>
                    <a:lstStyle/>
                    <a:p>
                      <a:pPr algn="l" fontAlgn="b"/>
                      <a:r>
                        <a:rPr lang="en-US" sz="1000" b="0" i="0" u="none" strike="noStrike">
                          <a:solidFill>
                            <a:srgbClr val="000000"/>
                          </a:solidFill>
                          <a:effectLst/>
                          <a:latin typeface="Calibri" panose="020F0502020204030204" pitchFamily="34" charset="0"/>
                        </a:rPr>
                        <a:t>Inspection standards exist for DI acceptance tests</a:t>
                      </a:r>
                    </a:p>
                  </a:txBody>
                  <a:tcPr marL="5388" marR="5388" marT="5388"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9"/>
                  </a:ext>
                </a:extLst>
              </a:tr>
              <a:tr h="167040">
                <a:tc>
                  <a:txBody>
                    <a:bodyPr/>
                    <a:lstStyle/>
                    <a:p>
                      <a:pPr algn="l" fontAlgn="b"/>
                      <a:r>
                        <a:rPr lang="en-US" sz="1000" b="0" i="0" u="none" strike="noStrike">
                          <a:solidFill>
                            <a:srgbClr val="000000"/>
                          </a:solidFill>
                          <a:effectLst/>
                          <a:latin typeface="Calibri" panose="020F0502020204030204" pitchFamily="34" charset="0"/>
                        </a:rPr>
                        <a:t>inspection standards exist for visual inspections</a:t>
                      </a:r>
                    </a:p>
                  </a:txBody>
                  <a:tcPr marL="5388" marR="5388" marT="5388"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20"/>
                  </a:ext>
                </a:extLst>
              </a:tr>
              <a:tr h="167040">
                <a:tc>
                  <a:txBody>
                    <a:bodyPr/>
                    <a:lstStyle/>
                    <a:p>
                      <a:pPr algn="l" fontAlgn="b"/>
                      <a:r>
                        <a:rPr lang="en-US" sz="1000" b="0" i="0" u="none" strike="noStrike">
                          <a:solidFill>
                            <a:srgbClr val="000000"/>
                          </a:solidFill>
                          <a:effectLst/>
                          <a:latin typeface="Calibri" panose="020F0502020204030204" pitchFamily="34" charset="0"/>
                        </a:rPr>
                        <a:t>Geometric inspection performed to confirm compliance with engineering requirements</a:t>
                      </a:r>
                    </a:p>
                  </a:txBody>
                  <a:tcPr marL="5388" marR="5388" marT="5388"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21"/>
                  </a:ext>
                </a:extLst>
              </a:tr>
              <a:tr h="167040">
                <a:tc gridSpan="3">
                  <a:txBody>
                    <a:bodyPr/>
                    <a:lstStyle/>
                    <a:p>
                      <a:pPr algn="l" fontAlgn="b"/>
                      <a:r>
                        <a:rPr lang="en-US" sz="1000" b="1" i="0" u="none" strike="noStrike">
                          <a:solidFill>
                            <a:srgbClr val="000000"/>
                          </a:solidFill>
                          <a:effectLst/>
                          <a:latin typeface="Calibri" panose="020F0502020204030204" pitchFamily="34" charset="0"/>
                        </a:rPr>
                        <a:t>AMC 20-29</a:t>
                      </a:r>
                    </a:p>
                  </a:txBody>
                  <a:tcPr marL="5388" marR="5388" marT="53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2"/>
                  </a:ext>
                </a:extLst>
              </a:tr>
              <a:tr h="167040">
                <a:tc>
                  <a:txBody>
                    <a:bodyPr/>
                    <a:lstStyle/>
                    <a:p>
                      <a:pPr algn="l" fontAlgn="b"/>
                      <a:r>
                        <a:rPr lang="en-US" sz="1000" b="0" i="0" u="none" strike="noStrike">
                          <a:solidFill>
                            <a:srgbClr val="000000"/>
                          </a:solidFill>
                          <a:effectLst/>
                          <a:latin typeface="Calibri" panose="020F0502020204030204" pitchFamily="34" charset="0"/>
                        </a:rPr>
                        <a:t>All Materials &amp; Processes qualified by manufacturing trials and appropriate testing</a:t>
                      </a:r>
                    </a:p>
                  </a:txBody>
                  <a:tcPr marL="5388" marR="5388" marT="5388"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rowSpan="2" gridSpan="2">
                  <a:txBody>
                    <a:bodyPr/>
                    <a:lstStyle/>
                    <a:p>
                      <a:pPr algn="ctr" fontAlgn="b"/>
                      <a:r>
                        <a:rPr lang="en-US" sz="1000" b="1" i="0" u="none" strike="noStrike" dirty="0">
                          <a:solidFill>
                            <a:srgbClr val="000000"/>
                          </a:solidFill>
                          <a:effectLst/>
                          <a:latin typeface="Calibri" panose="020F0502020204030204" pitchFamily="34" charset="0"/>
                        </a:rPr>
                        <a:t>NO, DATA NOT PROVIDED FOR HFA SURFACE PREP (PER SRM S/B PAA), </a:t>
                      </a:r>
                      <a:r>
                        <a:rPr lang="en-US" sz="1000" b="1" i="1" u="sng" strike="noStrike" dirty="0">
                          <a:solidFill>
                            <a:srgbClr val="FF0000"/>
                          </a:solidFill>
                          <a:effectLst/>
                          <a:latin typeface="Calibri" panose="020F0502020204030204" pitchFamily="34" charset="0"/>
                        </a:rPr>
                        <a:t>TEST</a:t>
                      </a:r>
                      <a:r>
                        <a:rPr lang="en-US" sz="1000" b="1" i="1" u="sng" strike="noStrike" baseline="0" dirty="0">
                          <a:solidFill>
                            <a:srgbClr val="FF0000"/>
                          </a:solidFill>
                          <a:effectLst/>
                          <a:latin typeface="Calibri" panose="020F0502020204030204" pitchFamily="34" charset="0"/>
                        </a:rPr>
                        <a:t> DATA REQUIRED</a:t>
                      </a:r>
                      <a:endParaRPr lang="en-US" sz="1000" b="1" i="0" u="sng" strike="noStrike" dirty="0">
                        <a:solidFill>
                          <a:srgbClr val="000000"/>
                        </a:solidFill>
                        <a:effectLst/>
                        <a:latin typeface="Calibri" panose="020F0502020204030204" pitchFamily="34" charset="0"/>
                      </a:endParaRPr>
                    </a:p>
                  </a:txBody>
                  <a:tcPr marL="5388" marR="5388" marT="5388"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rowSpan="2" hMerge="1">
                  <a:txBody>
                    <a:bodyPr/>
                    <a:lstStyle/>
                    <a:p>
                      <a:endParaRPr lang="en-US"/>
                    </a:p>
                  </a:txBody>
                  <a:tcPr/>
                </a:tc>
                <a:extLst>
                  <a:ext uri="{0D108BD9-81ED-4DB2-BD59-A6C34878D82A}">
                    <a16:rowId xmlns:a16="http://schemas.microsoft.com/office/drawing/2014/main" val="10023"/>
                  </a:ext>
                </a:extLst>
              </a:tr>
              <a:tr h="167040">
                <a:tc>
                  <a:txBody>
                    <a:bodyPr/>
                    <a:lstStyle/>
                    <a:p>
                      <a:pPr algn="l" fontAlgn="b"/>
                      <a:r>
                        <a:rPr lang="en-US" sz="1000" b="0" i="0" u="none" strike="noStrike">
                          <a:solidFill>
                            <a:srgbClr val="000000"/>
                          </a:solidFill>
                          <a:effectLst/>
                          <a:latin typeface="Calibri" panose="020F0502020204030204" pitchFamily="34" charset="0"/>
                        </a:rPr>
                        <a:t>Surface preparation performed in accord with process qualification or approved data</a:t>
                      </a:r>
                    </a:p>
                  </a:txBody>
                  <a:tcPr marL="5388" marR="5388" marT="5388"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24"/>
                  </a:ext>
                </a:extLst>
              </a:tr>
              <a:tr h="167040">
                <a:tc>
                  <a:txBody>
                    <a:bodyPr/>
                    <a:lstStyle/>
                    <a:p>
                      <a:pPr algn="l" fontAlgn="b"/>
                      <a:r>
                        <a:rPr lang="en-US" sz="1000" b="0" i="0" u="none" strike="noStrike">
                          <a:solidFill>
                            <a:srgbClr val="000000"/>
                          </a:solidFill>
                          <a:effectLst/>
                          <a:latin typeface="Calibri" panose="020F0502020204030204" pitchFamily="34" charset="0"/>
                        </a:rPr>
                        <a:t>Mechanical tests for proof of structure performed at appropriate levels of building block</a:t>
                      </a:r>
                    </a:p>
                  </a:txBody>
                  <a:tcPr marL="5388" marR="5388" marT="5388"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a:txBody>
                    <a:bodyPr/>
                    <a:lstStyle/>
                    <a:p>
                      <a:pPr algn="ctr" fontAlgn="b"/>
                      <a:r>
                        <a:rPr lang="en-US" sz="1000" b="0" i="0" u="none" strike="noStrike">
                          <a:solidFill>
                            <a:srgbClr val="000000"/>
                          </a:solidFill>
                          <a:effectLst/>
                          <a:latin typeface="Calibri" panose="020F0502020204030204" pitchFamily="34" charset="0"/>
                        </a:rPr>
                        <a:t>SRM COVERAGE</a:t>
                      </a:r>
                    </a:p>
                  </a:txBody>
                  <a:tcPr marL="5388" marR="5388" marT="5388"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25"/>
                  </a:ext>
                </a:extLst>
              </a:tr>
              <a:tr h="167040">
                <a:tc>
                  <a:txBody>
                    <a:bodyPr/>
                    <a:lstStyle/>
                    <a:p>
                      <a:pPr algn="l" fontAlgn="b"/>
                      <a:r>
                        <a:rPr lang="en-US" sz="1000" b="0" i="0" u="none" strike="noStrike">
                          <a:solidFill>
                            <a:srgbClr val="000000"/>
                          </a:solidFill>
                          <a:effectLst/>
                          <a:latin typeface="Calibri" panose="020F0502020204030204" pitchFamily="34" charset="0"/>
                        </a:rPr>
                        <a:t>Bond failure detection strategy and corresponding</a:t>
                      </a:r>
                      <a:r>
                        <a:rPr lang="en-US" sz="1000" b="0" i="1" u="none" strike="noStrike">
                          <a:solidFill>
                            <a:srgbClr val="000000"/>
                          </a:solidFill>
                          <a:effectLst/>
                          <a:latin typeface="Calibri" panose="020F0502020204030204" pitchFamily="34" charset="0"/>
                        </a:rPr>
                        <a:t> special inspection</a:t>
                      </a:r>
                      <a:r>
                        <a:rPr lang="en-US" sz="1000" b="0" i="0" u="none" strike="noStrike">
                          <a:solidFill>
                            <a:srgbClr val="000000"/>
                          </a:solidFill>
                          <a:effectLst/>
                          <a:latin typeface="Calibri" panose="020F0502020204030204" pitchFamily="34" charset="0"/>
                        </a:rPr>
                        <a:t> intervals and protocol defined</a:t>
                      </a:r>
                    </a:p>
                  </a:txBody>
                  <a:tcPr marL="5388" marR="5388" marT="5388"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gridSpan="2">
                  <a:txBody>
                    <a:bodyPr/>
                    <a:lstStyle/>
                    <a:p>
                      <a:pPr algn="ctr" fontAlgn="b"/>
                      <a:r>
                        <a:rPr lang="en-US" sz="1000" b="0" i="0" u="none" strike="noStrike">
                          <a:solidFill>
                            <a:srgbClr val="000000"/>
                          </a:solidFill>
                          <a:effectLst/>
                          <a:latin typeface="Calibri" panose="020F0502020204030204" pitchFamily="34" charset="0"/>
                        </a:rPr>
                        <a:t>SRM COVERAGE</a:t>
                      </a:r>
                    </a:p>
                  </a:txBody>
                  <a:tcPr marL="5388" marR="5388" marT="5388" marB="0" anchor="b">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26"/>
                  </a:ext>
                </a:extLst>
              </a:tr>
              <a:tr h="167040">
                <a:tc gridSpan="3">
                  <a:txBody>
                    <a:bodyPr/>
                    <a:lstStyle/>
                    <a:p>
                      <a:pPr algn="l" fontAlgn="b"/>
                      <a:r>
                        <a:rPr lang="en-US" sz="1000" b="1" i="0" u="none" strike="noStrike">
                          <a:solidFill>
                            <a:srgbClr val="000000"/>
                          </a:solidFill>
                          <a:effectLst/>
                          <a:latin typeface="Calibri" panose="020F0502020204030204" pitchFamily="34" charset="0"/>
                        </a:rPr>
                        <a:t>Bonded Repair Size Limits Policy Memo</a:t>
                      </a:r>
                    </a:p>
                  </a:txBody>
                  <a:tcPr marL="5388" marR="5388" marT="53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7"/>
                  </a:ext>
                </a:extLst>
              </a:tr>
              <a:tr h="334079">
                <a:tc>
                  <a:txBody>
                    <a:bodyPr/>
                    <a:lstStyle/>
                    <a:p>
                      <a:pPr algn="l" fontAlgn="b"/>
                      <a:r>
                        <a:rPr lang="en-US" sz="1000" b="0" i="0" u="none" strike="noStrike">
                          <a:solidFill>
                            <a:srgbClr val="000000"/>
                          </a:solidFill>
                          <a:effectLst/>
                          <a:latin typeface="Calibri" panose="020F0502020204030204" pitchFamily="34" charset="0"/>
                        </a:rPr>
                        <a:t>Repair size no larger than size allowing LIMIT LOAD residual strength with repair failed within constraints of arresting design features</a:t>
                      </a:r>
                    </a:p>
                  </a:txBody>
                  <a:tcPr marL="5388" marR="5388" marT="5388" marB="0" anchor="b">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000" b="0" i="0" u="none" strike="noStrike" dirty="0">
                          <a:solidFill>
                            <a:srgbClr val="000000"/>
                          </a:solidFill>
                          <a:effectLst/>
                          <a:latin typeface="Calibri" panose="020F0502020204030204" pitchFamily="34" charset="0"/>
                        </a:rPr>
                        <a:t>SRM COVERAGE</a:t>
                      </a:r>
                    </a:p>
                  </a:txBody>
                  <a:tcPr marL="5388" marR="5388" marT="5388" marB="0" anchor="ctr">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28"/>
                  </a:ext>
                </a:extLst>
              </a:tr>
            </a:tbl>
          </a:graphicData>
        </a:graphic>
      </p:graphicFrame>
      <p:sp>
        <p:nvSpPr>
          <p:cNvPr id="5" name="Oval 4"/>
          <p:cNvSpPr/>
          <p:nvPr/>
        </p:nvSpPr>
        <p:spPr>
          <a:xfrm>
            <a:off x="5443870" y="5491717"/>
            <a:ext cx="3392140" cy="495521"/>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43870" y="3860691"/>
            <a:ext cx="3392140" cy="239362"/>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994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Example – Flap Wedge</a:t>
            </a:r>
            <a:br>
              <a:rPr lang="en-US" dirty="0"/>
            </a:br>
            <a:r>
              <a:rPr lang="en-US" i="1" dirty="0" err="1">
                <a:solidFill>
                  <a:srgbClr val="00B0F0"/>
                </a:solidFill>
              </a:rPr>
              <a:t>SoBR</a:t>
            </a:r>
            <a:r>
              <a:rPr lang="en-US" i="1" dirty="0">
                <a:solidFill>
                  <a:srgbClr val="00B0F0"/>
                </a:solidFill>
              </a:rPr>
              <a:t> WG Feedback</a:t>
            </a:r>
          </a:p>
        </p:txBody>
      </p:sp>
      <p:sp>
        <p:nvSpPr>
          <p:cNvPr id="6" name="Content Placeholder 5"/>
          <p:cNvSpPr>
            <a:spLocks noGrp="1"/>
          </p:cNvSpPr>
          <p:nvPr>
            <p:ph idx="1"/>
          </p:nvPr>
        </p:nvSpPr>
        <p:spPr/>
        <p:txBody>
          <a:bodyPr>
            <a:normAutofit/>
          </a:bodyPr>
          <a:lstStyle/>
          <a:p>
            <a:r>
              <a:rPr lang="en-US" dirty="0"/>
              <a:t>“</a:t>
            </a:r>
            <a:r>
              <a:rPr lang="en-US" i="1" dirty="0"/>
              <a:t>Category of Damage</a:t>
            </a:r>
            <a:r>
              <a:rPr lang="en-US" dirty="0"/>
              <a:t>” was subjective discussion</a:t>
            </a:r>
          </a:p>
          <a:p>
            <a:pPr lvl="1"/>
            <a:r>
              <a:rPr lang="en-US" dirty="0"/>
              <a:t>Should be Category 3 not Category 4</a:t>
            </a:r>
          </a:p>
          <a:p>
            <a:pPr lvl="2"/>
            <a:r>
              <a:rPr lang="en-US" dirty="0"/>
              <a:t>Summary sheet suggested that the damage was Category 4 </a:t>
            </a:r>
          </a:p>
          <a:p>
            <a:pPr lvl="2"/>
            <a:r>
              <a:rPr lang="en-US" dirty="0"/>
              <a:t>Category 4 is usually reserved for damage that occurs in flight that the crew  would be aware of (not passenger looking out of the window and seeing the wedge missing).</a:t>
            </a:r>
          </a:p>
          <a:p>
            <a:r>
              <a:rPr lang="en-US" dirty="0"/>
              <a:t>Component criticality was subject discussion</a:t>
            </a:r>
          </a:p>
          <a:p>
            <a:pPr lvl="1"/>
            <a:r>
              <a:rPr lang="en-US" dirty="0"/>
              <a:t>PSE, the loss of which may be critical to flight safety</a:t>
            </a:r>
          </a:p>
        </p:txBody>
      </p:sp>
      <p:sp>
        <p:nvSpPr>
          <p:cNvPr id="4" name="Slide Number Placeholder 3"/>
          <p:cNvSpPr>
            <a:spLocks noGrp="1"/>
          </p:cNvSpPr>
          <p:nvPr>
            <p:ph type="sldNum" sz="quarter" idx="12"/>
          </p:nvPr>
        </p:nvSpPr>
        <p:spPr/>
        <p:txBody>
          <a:bodyPr/>
          <a:lstStyle/>
          <a:p>
            <a:fld id="{7D4A7BFC-7979-47F1-BEF3-9154A3F66BA8}" type="slidenum">
              <a:rPr lang="en-US" smtClean="0">
                <a:solidFill>
                  <a:prstClr val="white"/>
                </a:solidFill>
              </a:rPr>
              <a:pPr/>
              <a:t>23</a:t>
            </a:fld>
            <a:endParaRPr lang="en-US" dirty="0">
              <a:solidFill>
                <a:prstClr val="white"/>
              </a:solidFill>
            </a:endParaRPr>
          </a:p>
        </p:txBody>
      </p:sp>
      <p:sp>
        <p:nvSpPr>
          <p:cNvPr id="7" name="TextBox 6"/>
          <p:cNvSpPr txBox="1"/>
          <p:nvPr/>
        </p:nvSpPr>
        <p:spPr>
          <a:xfrm>
            <a:off x="45720" y="5325282"/>
            <a:ext cx="9052559" cy="1200329"/>
          </a:xfrm>
          <a:prstGeom prst="rect">
            <a:avLst/>
          </a:prstGeom>
          <a:solidFill>
            <a:srgbClr val="FFFF00"/>
          </a:solidFill>
          <a:ln w="28575">
            <a:solidFill>
              <a:schemeClr val="tx1"/>
            </a:solidFill>
          </a:ln>
        </p:spPr>
        <p:txBody>
          <a:bodyPr wrap="square" rtlCol="0">
            <a:spAutoFit/>
          </a:bodyPr>
          <a:lstStyle/>
          <a:p>
            <a:pPr marL="285750" indent="-285750">
              <a:buFont typeface="Arial" panose="020B0604020202020204" pitchFamily="34" charset="0"/>
              <a:buChar char="•"/>
            </a:pPr>
            <a:r>
              <a:rPr lang="en-US" i="1" dirty="0">
                <a:solidFill>
                  <a:prstClr val="black"/>
                </a:solidFill>
              </a:rPr>
              <a:t>“Component criticality” determinations must be unified to protect PSE structures</a:t>
            </a:r>
          </a:p>
          <a:p>
            <a:pPr marL="285750" indent="-285750">
              <a:buFont typeface="Arial" panose="020B0604020202020204" pitchFamily="34" charset="0"/>
              <a:buChar char="•"/>
            </a:pPr>
            <a:r>
              <a:rPr lang="en-US" i="1" dirty="0">
                <a:solidFill>
                  <a:prstClr val="black"/>
                </a:solidFill>
              </a:rPr>
              <a:t>Not all parts listed in SRM</a:t>
            </a:r>
          </a:p>
          <a:p>
            <a:pPr marL="285750" indent="-285750">
              <a:buFont typeface="Arial" panose="020B0604020202020204" pitchFamily="34" charset="0"/>
              <a:buChar char="•"/>
            </a:pPr>
            <a:r>
              <a:rPr lang="en-US" i="1" dirty="0">
                <a:solidFill>
                  <a:prstClr val="black"/>
                </a:solidFill>
              </a:rPr>
              <a:t>Leaves criticality determination of those parts in hands of individual (subjective/inconsistent)</a:t>
            </a:r>
          </a:p>
          <a:p>
            <a:pPr marL="285750" indent="-285750">
              <a:buFont typeface="Arial" panose="020B0604020202020204" pitchFamily="34" charset="0"/>
              <a:buChar char="•"/>
            </a:pPr>
            <a:r>
              <a:rPr lang="en-US" i="1" dirty="0" err="1">
                <a:solidFill>
                  <a:prstClr val="black"/>
                </a:solidFill>
              </a:rPr>
              <a:t>SoBR</a:t>
            </a:r>
            <a:r>
              <a:rPr lang="en-US" i="1" dirty="0">
                <a:solidFill>
                  <a:prstClr val="black"/>
                </a:solidFill>
              </a:rPr>
              <a:t> to address and provide guidance for cases where part not clearly classified in SRM</a:t>
            </a:r>
            <a:endParaRPr lang="en-US" dirty="0">
              <a:solidFill>
                <a:prstClr val="black"/>
              </a:solidFill>
            </a:endParaRPr>
          </a:p>
        </p:txBody>
      </p:sp>
    </p:spTree>
    <p:extLst>
      <p:ext uri="{BB962C8B-B14F-4D97-AF65-F5344CB8AC3E}">
        <p14:creationId xmlns:p14="http://schemas.microsoft.com/office/powerpoint/2010/main" val="3086792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Example – Flap Wedge</a:t>
            </a:r>
            <a:br>
              <a:rPr lang="en-US" dirty="0"/>
            </a:br>
            <a:r>
              <a:rPr lang="en-US" i="1" dirty="0" err="1">
                <a:solidFill>
                  <a:srgbClr val="00B0F0"/>
                </a:solidFill>
              </a:rPr>
              <a:t>SoBR</a:t>
            </a:r>
            <a:r>
              <a:rPr lang="en-US" i="1" dirty="0">
                <a:solidFill>
                  <a:srgbClr val="00B0F0"/>
                </a:solidFill>
              </a:rPr>
              <a:t> WG Feedback</a:t>
            </a:r>
            <a:endParaRPr lang="en-US" i="1" dirty="0"/>
          </a:p>
        </p:txBody>
      </p:sp>
      <p:sp>
        <p:nvSpPr>
          <p:cNvPr id="5" name="Content Placeholder 4"/>
          <p:cNvSpPr>
            <a:spLocks noGrp="1"/>
          </p:cNvSpPr>
          <p:nvPr>
            <p:ph idx="1"/>
          </p:nvPr>
        </p:nvSpPr>
        <p:spPr/>
        <p:txBody>
          <a:bodyPr>
            <a:normAutofit/>
          </a:bodyPr>
          <a:lstStyle/>
          <a:p>
            <a:r>
              <a:rPr lang="en-US" i="1" dirty="0">
                <a:solidFill>
                  <a:srgbClr val="FF0000"/>
                </a:solidFill>
              </a:rPr>
              <a:t>Additional data required to approve repair</a:t>
            </a:r>
            <a:endParaRPr lang="en-US" dirty="0"/>
          </a:p>
          <a:p>
            <a:pPr lvl="1"/>
            <a:r>
              <a:rPr lang="en-US" dirty="0"/>
              <a:t>Mechanical performance of HFA process not validated with test evidence</a:t>
            </a:r>
          </a:p>
          <a:p>
            <a:pPr lvl="1"/>
            <a:r>
              <a:rPr lang="en-US" dirty="0"/>
              <a:t>Strength and durability testing required for HFA surface treatment approach (and proposed adhesive)</a:t>
            </a:r>
          </a:p>
          <a:p>
            <a:endParaRPr lang="en-US" i="1" dirty="0">
              <a:solidFill>
                <a:srgbClr val="FF0000"/>
              </a:solidFill>
            </a:endParaRPr>
          </a:p>
          <a:p>
            <a:r>
              <a:rPr lang="en-US" i="1" dirty="0">
                <a:solidFill>
                  <a:srgbClr val="FF0000"/>
                </a:solidFill>
              </a:rPr>
              <a:t>Repair should have been </a:t>
            </a:r>
            <a:r>
              <a:rPr lang="en-US" i="1" u="sng" dirty="0">
                <a:solidFill>
                  <a:srgbClr val="FF0000"/>
                </a:solidFill>
              </a:rPr>
              <a:t>dis</a:t>
            </a:r>
            <a:r>
              <a:rPr lang="en-US" i="1" dirty="0">
                <a:solidFill>
                  <a:srgbClr val="FF0000"/>
                </a:solidFill>
              </a:rPr>
              <a:t>approved</a:t>
            </a:r>
            <a:r>
              <a:rPr lang="en-US" dirty="0"/>
              <a:t> in absence of required data</a:t>
            </a:r>
          </a:p>
        </p:txBody>
      </p:sp>
      <p:sp>
        <p:nvSpPr>
          <p:cNvPr id="3" name="Slide Number Placeholder 2"/>
          <p:cNvSpPr>
            <a:spLocks noGrp="1"/>
          </p:cNvSpPr>
          <p:nvPr>
            <p:ph type="sldNum" sz="quarter" idx="12"/>
          </p:nvPr>
        </p:nvSpPr>
        <p:spPr/>
        <p:txBody>
          <a:bodyPr/>
          <a:lstStyle/>
          <a:p>
            <a:fld id="{7D4A7BFC-7979-47F1-BEF3-9154A3F66BA8}" type="slidenum">
              <a:rPr lang="en-US" smtClean="0"/>
              <a:pPr/>
              <a:t>24</a:t>
            </a:fld>
            <a:endParaRPr lang="en-US" dirty="0"/>
          </a:p>
        </p:txBody>
      </p:sp>
    </p:spTree>
    <p:extLst>
      <p:ext uri="{BB962C8B-B14F-4D97-AF65-F5344CB8AC3E}">
        <p14:creationId xmlns:p14="http://schemas.microsoft.com/office/powerpoint/2010/main" val="296084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Example – Flap Wedge</a:t>
            </a:r>
            <a:br>
              <a:rPr lang="en-US" dirty="0"/>
            </a:br>
            <a:r>
              <a:rPr lang="en-US" i="1" dirty="0">
                <a:solidFill>
                  <a:srgbClr val="00B0F0"/>
                </a:solidFill>
              </a:rPr>
              <a:t>Actual Outcome</a:t>
            </a:r>
            <a:endParaRPr lang="en-US" i="1" dirty="0"/>
          </a:p>
        </p:txBody>
      </p:sp>
      <p:sp>
        <p:nvSpPr>
          <p:cNvPr id="5" name="Content Placeholder 4"/>
          <p:cNvSpPr>
            <a:spLocks noGrp="1"/>
          </p:cNvSpPr>
          <p:nvPr>
            <p:ph idx="1"/>
          </p:nvPr>
        </p:nvSpPr>
        <p:spPr/>
        <p:txBody>
          <a:bodyPr>
            <a:normAutofit/>
          </a:bodyPr>
          <a:lstStyle/>
          <a:p>
            <a:r>
              <a:rPr lang="en-US" dirty="0"/>
              <a:t>What actually happened…</a:t>
            </a:r>
          </a:p>
          <a:p>
            <a:pPr lvl="1"/>
            <a:r>
              <a:rPr lang="en-US" dirty="0"/>
              <a:t>Repair was accepted without proving HFA process and </a:t>
            </a:r>
            <a:r>
              <a:rPr lang="en-US" b="1" i="1" dirty="0">
                <a:solidFill>
                  <a:srgbClr val="FF0000"/>
                </a:solidFill>
              </a:rPr>
              <a:t>failed in service</a:t>
            </a:r>
          </a:p>
          <a:p>
            <a:pPr lvl="1"/>
            <a:r>
              <a:rPr lang="en-US" dirty="0"/>
              <a:t>In flight, passenger observed severe damage to outboard “flap”</a:t>
            </a:r>
          </a:p>
          <a:p>
            <a:pPr lvl="2"/>
            <a:r>
              <a:rPr lang="en-US" dirty="0"/>
              <a:t>Roughly 80% of trailing edge wedge assembly missing</a:t>
            </a:r>
          </a:p>
          <a:p>
            <a:pPr lvl="2"/>
            <a:r>
              <a:rPr lang="en-US" dirty="0"/>
              <a:t>Investigation revealed skins </a:t>
            </a:r>
            <a:r>
              <a:rPr lang="en-US" dirty="0" err="1"/>
              <a:t>disbonded</a:t>
            </a:r>
            <a:r>
              <a:rPr lang="en-US" dirty="0"/>
              <a:t> from spar</a:t>
            </a:r>
          </a:p>
          <a:p>
            <a:pPr lvl="2"/>
            <a:r>
              <a:rPr lang="en-US" dirty="0"/>
              <a:t>Spar HFA surface preparation inadequate</a:t>
            </a:r>
          </a:p>
        </p:txBody>
      </p:sp>
      <p:sp>
        <p:nvSpPr>
          <p:cNvPr id="3" name="Slide Number Placeholder 2"/>
          <p:cNvSpPr>
            <a:spLocks noGrp="1"/>
          </p:cNvSpPr>
          <p:nvPr>
            <p:ph type="sldNum" sz="quarter" idx="12"/>
          </p:nvPr>
        </p:nvSpPr>
        <p:spPr/>
        <p:txBody>
          <a:bodyPr/>
          <a:lstStyle/>
          <a:p>
            <a:fld id="{7D4A7BFC-7979-47F1-BEF3-9154A3F66BA8}" type="slidenum">
              <a:rPr lang="en-US" smtClean="0"/>
              <a:pPr/>
              <a:t>25</a:t>
            </a:fld>
            <a:endParaRPr lang="en-US" dirty="0"/>
          </a:p>
        </p:txBody>
      </p:sp>
      <p:sp>
        <p:nvSpPr>
          <p:cNvPr id="8" name="TextBox 7"/>
          <p:cNvSpPr txBox="1"/>
          <p:nvPr/>
        </p:nvSpPr>
        <p:spPr>
          <a:xfrm>
            <a:off x="144780" y="5933856"/>
            <a:ext cx="6714082" cy="584775"/>
          </a:xfrm>
          <a:prstGeom prst="rect">
            <a:avLst/>
          </a:prstGeom>
          <a:noFill/>
        </p:spPr>
        <p:txBody>
          <a:bodyPr wrap="none" rtlCol="0">
            <a:spAutoFit/>
          </a:bodyPr>
          <a:lstStyle/>
          <a:p>
            <a:r>
              <a:rPr lang="en-US" sz="1600" dirty="0"/>
              <a:t>Reference:</a:t>
            </a:r>
          </a:p>
          <a:p>
            <a:r>
              <a:rPr lang="en-US" sz="1600" dirty="0"/>
              <a:t>NONCONFORMING COMPOSITE REPAIRS: Case Study Analysis, Seaton, </a:t>
            </a:r>
            <a:r>
              <a:rPr lang="en-US" sz="1600" dirty="0" err="1"/>
              <a:t>Ilcewicz</a:t>
            </a:r>
            <a:endParaRPr lang="en-US" sz="1600" dirty="0"/>
          </a:p>
        </p:txBody>
      </p:sp>
      <p:pic>
        <p:nvPicPr>
          <p:cNvPr id="9218" name="Picture 10" descr="Description: SkinSe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4431" y="4705350"/>
            <a:ext cx="2162409" cy="178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060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Write-up</a:t>
            </a:r>
          </a:p>
        </p:txBody>
      </p:sp>
      <p:sp>
        <p:nvSpPr>
          <p:cNvPr id="3" name="Content Placeholder 2"/>
          <p:cNvSpPr>
            <a:spLocks noGrp="1"/>
          </p:cNvSpPr>
          <p:nvPr>
            <p:ph idx="1"/>
          </p:nvPr>
        </p:nvSpPr>
        <p:spPr/>
        <p:txBody>
          <a:bodyPr>
            <a:normAutofit fontScale="77500" lnSpcReduction="20000"/>
          </a:bodyPr>
          <a:lstStyle/>
          <a:p>
            <a:r>
              <a:rPr lang="en-US" dirty="0"/>
              <a:t>Case Study #1 Draft #3 for CMH-17</a:t>
            </a:r>
          </a:p>
          <a:p>
            <a:endParaRPr lang="en-US" dirty="0"/>
          </a:p>
          <a:p>
            <a:endParaRPr lang="en-US" dirty="0"/>
          </a:p>
          <a:p>
            <a:endParaRPr lang="en-US" dirty="0"/>
          </a:p>
          <a:p>
            <a:r>
              <a:rPr lang="en-US" dirty="0"/>
              <a:t>CS#1 Write-up emphasizes…</a:t>
            </a:r>
          </a:p>
          <a:p>
            <a:pPr lvl="1"/>
            <a:r>
              <a:rPr lang="en-US" dirty="0"/>
              <a:t>Bond process is integration of inter-dependent sub-processes </a:t>
            </a:r>
          </a:p>
          <a:p>
            <a:pPr lvl="2"/>
            <a:r>
              <a:rPr lang="en-US" dirty="0"/>
              <a:t>ALL must be rigorously followed to produce consistently sound structure.  </a:t>
            </a:r>
          </a:p>
          <a:p>
            <a:pPr lvl="2"/>
            <a:r>
              <a:rPr lang="en-US" dirty="0"/>
              <a:t>Reference [1] provides comprehensive check-list for the entire process</a:t>
            </a:r>
          </a:p>
          <a:p>
            <a:pPr lvl="1"/>
            <a:r>
              <a:rPr lang="en-US" dirty="0"/>
              <a:t>Validation of both </a:t>
            </a:r>
            <a:r>
              <a:rPr lang="en-US" i="1" dirty="0"/>
              <a:t>initial</a:t>
            </a:r>
            <a:r>
              <a:rPr lang="en-US" dirty="0"/>
              <a:t> </a:t>
            </a:r>
            <a:r>
              <a:rPr lang="en-US" b="1" u="sng" dirty="0"/>
              <a:t>and</a:t>
            </a:r>
            <a:r>
              <a:rPr lang="en-US" dirty="0"/>
              <a:t> </a:t>
            </a:r>
            <a:r>
              <a:rPr lang="en-US" i="1" dirty="0"/>
              <a:t>long-term</a:t>
            </a:r>
            <a:r>
              <a:rPr lang="en-US" dirty="0"/>
              <a:t> bond strength</a:t>
            </a:r>
          </a:p>
          <a:p>
            <a:pPr lvl="1"/>
            <a:r>
              <a:rPr lang="en-US" dirty="0"/>
              <a:t>Age effects on bond strength (hydration)</a:t>
            </a:r>
          </a:p>
          <a:p>
            <a:pPr lvl="2"/>
            <a:r>
              <a:rPr lang="en-US" dirty="0"/>
              <a:t>Discriminator tests to assess potential for long-term strength performance</a:t>
            </a:r>
          </a:p>
          <a:p>
            <a:pPr lvl="1"/>
            <a:r>
              <a:rPr lang="en-US" dirty="0"/>
              <a:t>Substantiation guidelines</a:t>
            </a:r>
          </a:p>
          <a:p>
            <a:pPr lvl="2"/>
            <a:r>
              <a:rPr lang="en-US" dirty="0"/>
              <a:t>Mechanical tests recommended for substantiation</a:t>
            </a:r>
          </a:p>
          <a:p>
            <a:pPr lvl="1"/>
            <a:r>
              <a:rPr lang="en-US" dirty="0"/>
              <a:t>Concludes showing existence of public data invalidating the surface preparation substitution (HFA in lieu of PAA)</a:t>
            </a:r>
          </a:p>
          <a:p>
            <a:endParaRPr lang="en-US" dirty="0"/>
          </a:p>
        </p:txBody>
      </p:sp>
      <p:sp>
        <p:nvSpPr>
          <p:cNvPr id="4" name="Slide Number Placeholder 3"/>
          <p:cNvSpPr>
            <a:spLocks noGrp="1"/>
          </p:cNvSpPr>
          <p:nvPr>
            <p:ph type="sldNum" sz="quarter" idx="12"/>
          </p:nvPr>
        </p:nvSpPr>
        <p:spPr/>
        <p:txBody>
          <a:bodyPr/>
          <a:lstStyle/>
          <a:p>
            <a:fld id="{7D4A7BFC-7979-47F1-BEF3-9154A3F66BA8}"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02984007"/>
              </p:ext>
            </p:extLst>
          </p:nvPr>
        </p:nvGraphicFramePr>
        <p:xfrm>
          <a:off x="5175850" y="1826914"/>
          <a:ext cx="1552755" cy="1310137"/>
        </p:xfrm>
        <a:graphic>
          <a:graphicData uri="http://schemas.openxmlformats.org/presentationml/2006/ole">
            <mc:AlternateContent xmlns:mc="http://schemas.openxmlformats.org/markup-compatibility/2006">
              <mc:Choice xmlns:v="urn:schemas-microsoft-com:vml" Requires="v">
                <p:oleObj spid="_x0000_s2107"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5175850" y="1826914"/>
                        <a:ext cx="1552755" cy="1310137"/>
                      </a:xfrm>
                      <a:prstGeom prst="rect">
                        <a:avLst/>
                      </a:prstGeom>
                    </p:spPr>
                  </p:pic>
                </p:oleObj>
              </mc:Fallback>
            </mc:AlternateContent>
          </a:graphicData>
        </a:graphic>
      </p:graphicFrame>
    </p:spTree>
    <p:extLst>
      <p:ext uri="{BB962C8B-B14F-4D97-AF65-F5344CB8AC3E}">
        <p14:creationId xmlns:p14="http://schemas.microsoft.com/office/powerpoint/2010/main" val="1977786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Case study #2:</a:t>
            </a:r>
            <a:br>
              <a:rPr lang="en-US" dirty="0"/>
            </a:br>
            <a:r>
              <a:rPr lang="en-US" dirty="0"/>
              <a:t>Fuselage Skin damage</a:t>
            </a:r>
          </a:p>
        </p:txBody>
      </p:sp>
      <p:sp>
        <p:nvSpPr>
          <p:cNvPr id="4" name="Slide Number Placeholder 3"/>
          <p:cNvSpPr>
            <a:spLocks noGrp="1"/>
          </p:cNvSpPr>
          <p:nvPr>
            <p:ph type="sldNum" sz="quarter" idx="12"/>
          </p:nvPr>
        </p:nvSpPr>
        <p:spPr/>
        <p:txBody>
          <a:bodyPr/>
          <a:lstStyle/>
          <a:p>
            <a:fld id="{7D4A7BFC-7979-47F1-BEF3-9154A3F66BA8}" type="slidenum">
              <a:rPr lang="en-US" smtClean="0"/>
              <a:pPr/>
              <a:t>27</a:t>
            </a:fld>
            <a:endParaRPr lang="en-US" dirty="0"/>
          </a:p>
        </p:txBody>
      </p:sp>
    </p:spTree>
    <p:extLst>
      <p:ext uri="{BB962C8B-B14F-4D97-AF65-F5344CB8AC3E}">
        <p14:creationId xmlns:p14="http://schemas.microsoft.com/office/powerpoint/2010/main" val="1044036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Case Study #2 – Composite Fuselage Repair</a:t>
            </a:r>
            <a:br>
              <a:rPr lang="en-US" dirty="0"/>
            </a:br>
            <a:r>
              <a:rPr lang="en-US" i="1" dirty="0">
                <a:solidFill>
                  <a:srgbClr val="00B0F0"/>
                </a:solidFill>
              </a:rPr>
              <a:t>Description of Damage</a:t>
            </a:r>
          </a:p>
        </p:txBody>
      </p:sp>
      <p:sp>
        <p:nvSpPr>
          <p:cNvPr id="5" name="Content Placeholder 4"/>
          <p:cNvSpPr>
            <a:spLocks noGrp="1"/>
          </p:cNvSpPr>
          <p:nvPr>
            <p:ph idx="1"/>
          </p:nvPr>
        </p:nvSpPr>
        <p:spPr/>
        <p:txBody>
          <a:bodyPr>
            <a:normAutofit/>
          </a:bodyPr>
          <a:lstStyle/>
          <a:p>
            <a:r>
              <a:rPr lang="en-US" dirty="0"/>
              <a:t>Description of Fictitious Damage</a:t>
            </a:r>
          </a:p>
          <a:p>
            <a:pPr lvl="1"/>
            <a:r>
              <a:rPr lang="en-US" dirty="0"/>
              <a:t>Component: </a:t>
            </a:r>
            <a:r>
              <a:rPr lang="en-US" i="1" dirty="0">
                <a:solidFill>
                  <a:srgbClr val="3333FF"/>
                </a:solidFill>
              </a:rPr>
              <a:t>Composite</a:t>
            </a:r>
            <a:r>
              <a:rPr lang="en-US" dirty="0"/>
              <a:t> Commercial Transport Fuselage</a:t>
            </a:r>
          </a:p>
          <a:p>
            <a:pPr lvl="1"/>
            <a:r>
              <a:rPr lang="en-US" dirty="0"/>
              <a:t>Damage:</a:t>
            </a:r>
          </a:p>
          <a:p>
            <a:pPr lvl="2"/>
            <a:r>
              <a:rPr lang="en-US" b="1" dirty="0">
                <a:solidFill>
                  <a:srgbClr val="FF0000"/>
                </a:solidFill>
              </a:rPr>
              <a:t>Visible impact damage &gt; SRM RDL</a:t>
            </a:r>
          </a:p>
          <a:p>
            <a:pPr lvl="3"/>
            <a:r>
              <a:rPr lang="en-US" dirty="0"/>
              <a:t>Dispersed </a:t>
            </a:r>
            <a:r>
              <a:rPr lang="en-US" dirty="0" err="1"/>
              <a:t>delaminations</a:t>
            </a:r>
            <a:r>
              <a:rPr lang="en-US" dirty="0"/>
              <a:t> at up to 70% depth from OML</a:t>
            </a:r>
          </a:p>
          <a:p>
            <a:pPr lvl="4"/>
            <a:r>
              <a:rPr lang="en-US" dirty="0"/>
              <a:t>i.e., </a:t>
            </a:r>
            <a:r>
              <a:rPr lang="en-US" i="1" dirty="0"/>
              <a:t>there is no penetration of the skin</a:t>
            </a:r>
          </a:p>
          <a:p>
            <a:pPr lvl="3"/>
            <a:r>
              <a:rPr lang="en-US" dirty="0"/>
              <a:t>Centered between stiffeners A and B at mid frame-bay</a:t>
            </a:r>
          </a:p>
          <a:p>
            <a:pPr lvl="3"/>
            <a:r>
              <a:rPr lang="en-US" dirty="0"/>
              <a:t>Damage to skin only </a:t>
            </a:r>
            <a:r>
              <a:rPr lang="en-US" i="1" dirty="0"/>
              <a:t>(no stringer or </a:t>
            </a:r>
            <a:r>
              <a:rPr lang="en-US" b="1" i="1" dirty="0"/>
              <a:t>interface bond damage?</a:t>
            </a:r>
            <a:r>
              <a:rPr lang="en-US" i="1" dirty="0"/>
              <a:t>)</a:t>
            </a:r>
          </a:p>
          <a:p>
            <a:pPr lvl="2"/>
            <a:r>
              <a:rPr lang="en-US" dirty="0"/>
              <a:t>Location visible on walk around</a:t>
            </a:r>
          </a:p>
        </p:txBody>
      </p:sp>
      <p:sp>
        <p:nvSpPr>
          <p:cNvPr id="3" name="Slide Number Placeholder 2"/>
          <p:cNvSpPr>
            <a:spLocks noGrp="1"/>
          </p:cNvSpPr>
          <p:nvPr>
            <p:ph type="sldNum" sz="quarter" idx="12"/>
          </p:nvPr>
        </p:nvSpPr>
        <p:spPr/>
        <p:txBody>
          <a:bodyPr/>
          <a:lstStyle/>
          <a:p>
            <a:fld id="{7D4A7BFC-7979-47F1-BEF3-9154A3F66BA8}" type="slidenum">
              <a:rPr lang="en-US" smtClean="0"/>
              <a:t>28</a:t>
            </a:fld>
            <a:endParaRPr lang="en-US" dirty="0"/>
          </a:p>
        </p:txBody>
      </p:sp>
      <p:pic>
        <p:nvPicPr>
          <p:cNvPr id="6" name="Picture 5"/>
          <p:cNvPicPr>
            <a:picLocks noChangeAspect="1"/>
          </p:cNvPicPr>
          <p:nvPr/>
        </p:nvPicPr>
        <p:blipFill>
          <a:blip r:embed="rId2"/>
          <a:stretch>
            <a:fillRect/>
          </a:stretch>
        </p:blipFill>
        <p:spPr>
          <a:xfrm>
            <a:off x="5674790" y="4978086"/>
            <a:ext cx="3157491" cy="1762554"/>
          </a:xfrm>
          <a:prstGeom prst="rect">
            <a:avLst/>
          </a:prstGeom>
        </p:spPr>
      </p:pic>
      <p:pic>
        <p:nvPicPr>
          <p:cNvPr id="2" name="Picture 1"/>
          <p:cNvPicPr>
            <a:picLocks noChangeAspect="1"/>
          </p:cNvPicPr>
          <p:nvPr/>
        </p:nvPicPr>
        <p:blipFill>
          <a:blip r:embed="rId3"/>
          <a:stretch>
            <a:fillRect/>
          </a:stretch>
        </p:blipFill>
        <p:spPr>
          <a:xfrm>
            <a:off x="3159302" y="5404594"/>
            <a:ext cx="2293286" cy="1336046"/>
          </a:xfrm>
          <a:prstGeom prst="rect">
            <a:avLst/>
          </a:prstGeom>
        </p:spPr>
      </p:pic>
      <p:sp>
        <p:nvSpPr>
          <p:cNvPr id="8" name="TextBox 7"/>
          <p:cNvSpPr txBox="1"/>
          <p:nvPr/>
        </p:nvSpPr>
        <p:spPr>
          <a:xfrm>
            <a:off x="6033340" y="1333805"/>
            <a:ext cx="3110660" cy="369332"/>
          </a:xfrm>
          <a:prstGeom prst="rect">
            <a:avLst/>
          </a:prstGeom>
          <a:noFill/>
        </p:spPr>
        <p:txBody>
          <a:bodyPr wrap="none" rtlCol="0">
            <a:spAutoFit/>
          </a:bodyPr>
          <a:lstStyle/>
          <a:p>
            <a:r>
              <a:rPr lang="en-US" dirty="0"/>
              <a:t>RDL = Repairable Damage Limit</a:t>
            </a:r>
          </a:p>
        </p:txBody>
      </p:sp>
    </p:spTree>
    <p:extLst>
      <p:ext uri="{BB962C8B-B14F-4D97-AF65-F5344CB8AC3E}">
        <p14:creationId xmlns:p14="http://schemas.microsoft.com/office/powerpoint/2010/main" val="1119115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Case Study #2 - Fuselage Repair</a:t>
            </a:r>
            <a:br>
              <a:rPr lang="en-US" dirty="0"/>
            </a:br>
            <a:r>
              <a:rPr lang="en-US" i="1" dirty="0">
                <a:solidFill>
                  <a:srgbClr val="00B0F0"/>
                </a:solidFill>
              </a:rPr>
              <a:t>Proposed Repair</a:t>
            </a:r>
          </a:p>
        </p:txBody>
      </p:sp>
      <p:sp>
        <p:nvSpPr>
          <p:cNvPr id="5" name="Content Placeholder 4"/>
          <p:cNvSpPr>
            <a:spLocks noGrp="1"/>
          </p:cNvSpPr>
          <p:nvPr>
            <p:ph idx="1"/>
          </p:nvPr>
        </p:nvSpPr>
        <p:spPr/>
        <p:txBody>
          <a:bodyPr>
            <a:normAutofit/>
          </a:bodyPr>
          <a:lstStyle/>
          <a:p>
            <a:r>
              <a:rPr lang="en-US" dirty="0"/>
              <a:t>Repair Proposed</a:t>
            </a:r>
          </a:p>
          <a:p>
            <a:pPr lvl="2"/>
            <a:r>
              <a:rPr lang="en-US" dirty="0"/>
              <a:t>Remove damage from OML</a:t>
            </a:r>
          </a:p>
          <a:p>
            <a:pPr lvl="2"/>
            <a:r>
              <a:rPr lang="en-US" dirty="0"/>
              <a:t>Apply flush bonded repair</a:t>
            </a:r>
          </a:p>
          <a:p>
            <a:pPr lvl="3"/>
            <a:r>
              <a:rPr lang="en-US" dirty="0"/>
              <a:t>Partial-depth taper sand</a:t>
            </a:r>
          </a:p>
          <a:p>
            <a:pPr lvl="2"/>
            <a:r>
              <a:rPr lang="en-US" dirty="0"/>
              <a:t>Surface prep per SRM</a:t>
            </a:r>
          </a:p>
          <a:p>
            <a:pPr lvl="2"/>
            <a:r>
              <a:rPr lang="en-US" dirty="0"/>
              <a:t>Cure per SRM</a:t>
            </a:r>
          </a:p>
          <a:p>
            <a:pPr lvl="2"/>
            <a:r>
              <a:rPr lang="en-US" dirty="0"/>
              <a:t>Patch material per SRM</a:t>
            </a:r>
          </a:p>
          <a:p>
            <a:pPr lvl="2"/>
            <a:r>
              <a:rPr lang="en-US" dirty="0"/>
              <a:t>Adhesive per SRM</a:t>
            </a:r>
          </a:p>
          <a:p>
            <a:pPr lvl="2"/>
            <a:r>
              <a:rPr lang="en-US" dirty="0"/>
              <a:t>Ply for ply replacement per SRM</a:t>
            </a:r>
          </a:p>
          <a:p>
            <a:pPr lvl="2"/>
            <a:r>
              <a:rPr lang="en-US" dirty="0"/>
              <a:t>Lightning strike restoration per SRM</a:t>
            </a:r>
          </a:p>
          <a:p>
            <a:pPr lvl="2"/>
            <a:r>
              <a:rPr lang="en-US" dirty="0"/>
              <a:t>Finish restoration per SRM</a:t>
            </a:r>
          </a:p>
          <a:p>
            <a:pPr lvl="2"/>
            <a:endParaRPr lang="en-US" dirty="0"/>
          </a:p>
          <a:p>
            <a:pPr lvl="2"/>
            <a:endParaRPr lang="en-US" dirty="0"/>
          </a:p>
          <a:p>
            <a:pPr lvl="2"/>
            <a:endParaRPr lang="en-US" dirty="0"/>
          </a:p>
          <a:p>
            <a:pPr lvl="2"/>
            <a:endParaRPr lang="en-US" dirty="0"/>
          </a:p>
          <a:p>
            <a:pPr lvl="2"/>
            <a:endParaRPr lang="en-US" dirty="0"/>
          </a:p>
        </p:txBody>
      </p:sp>
      <p:sp>
        <p:nvSpPr>
          <p:cNvPr id="3" name="Slide Number Placeholder 2"/>
          <p:cNvSpPr>
            <a:spLocks noGrp="1"/>
          </p:cNvSpPr>
          <p:nvPr>
            <p:ph type="sldNum" sz="quarter" idx="12"/>
          </p:nvPr>
        </p:nvSpPr>
        <p:spPr/>
        <p:txBody>
          <a:bodyPr/>
          <a:lstStyle/>
          <a:p>
            <a:fld id="{7D4A7BFC-7979-47F1-BEF3-9154A3F66BA8}" type="slidenum">
              <a:rPr lang="en-US" smtClean="0"/>
              <a:t>29</a:t>
            </a:fld>
            <a:endParaRPr lang="en-US" dirty="0"/>
          </a:p>
        </p:txBody>
      </p:sp>
      <p:pic>
        <p:nvPicPr>
          <p:cNvPr id="7" name="Picture 6"/>
          <p:cNvPicPr>
            <a:picLocks noChangeAspect="1"/>
          </p:cNvPicPr>
          <p:nvPr/>
        </p:nvPicPr>
        <p:blipFill>
          <a:blip r:embed="rId2"/>
          <a:stretch>
            <a:fillRect/>
          </a:stretch>
        </p:blipFill>
        <p:spPr>
          <a:xfrm>
            <a:off x="5233950" y="1526686"/>
            <a:ext cx="3706762" cy="2092813"/>
          </a:xfrm>
          <a:prstGeom prst="rect">
            <a:avLst/>
          </a:prstGeom>
        </p:spPr>
      </p:pic>
      <p:grpSp>
        <p:nvGrpSpPr>
          <p:cNvPr id="9" name="Group 8"/>
          <p:cNvGrpSpPr/>
          <p:nvPr/>
        </p:nvGrpSpPr>
        <p:grpSpPr>
          <a:xfrm>
            <a:off x="5275923" y="3756214"/>
            <a:ext cx="3640273" cy="1128606"/>
            <a:chOff x="5275923" y="3756214"/>
            <a:chExt cx="3640273" cy="1128606"/>
          </a:xfrm>
        </p:grpSpPr>
        <p:pic>
          <p:nvPicPr>
            <p:cNvPr id="6" name="Picture 5"/>
            <p:cNvPicPr>
              <a:picLocks noChangeAspect="1"/>
            </p:cNvPicPr>
            <p:nvPr/>
          </p:nvPicPr>
          <p:blipFill>
            <a:blip r:embed="rId3"/>
            <a:stretch>
              <a:fillRect/>
            </a:stretch>
          </p:blipFill>
          <p:spPr>
            <a:xfrm>
              <a:off x="5275923" y="3972640"/>
              <a:ext cx="3640273" cy="912180"/>
            </a:xfrm>
            <a:prstGeom prst="rect">
              <a:avLst/>
            </a:prstGeom>
          </p:spPr>
        </p:pic>
        <p:pic>
          <p:nvPicPr>
            <p:cNvPr id="8" name="Picture 7"/>
            <p:cNvPicPr>
              <a:picLocks noChangeAspect="1"/>
            </p:cNvPicPr>
            <p:nvPr/>
          </p:nvPicPr>
          <p:blipFill>
            <a:blip r:embed="rId4"/>
            <a:stretch>
              <a:fillRect/>
            </a:stretch>
          </p:blipFill>
          <p:spPr>
            <a:xfrm>
              <a:off x="5483944" y="3756214"/>
              <a:ext cx="3206774" cy="377985"/>
            </a:xfrm>
            <a:prstGeom prst="rect">
              <a:avLst/>
            </a:prstGeom>
          </p:spPr>
        </p:pic>
      </p:grpSp>
    </p:spTree>
    <p:extLst>
      <p:ext uri="{BB962C8B-B14F-4D97-AF65-F5344CB8AC3E}">
        <p14:creationId xmlns:p14="http://schemas.microsoft.com/office/powerpoint/2010/main" val="3951665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 DOT/FAA/TC-14/20 	</a:t>
            </a:r>
            <a:br>
              <a:rPr lang="en-US" dirty="0"/>
            </a:br>
            <a:r>
              <a:rPr lang="en-US" sz="3100" i="1" dirty="0"/>
              <a:t>Nonconforming Composite Repairs: Case Study Analysis</a:t>
            </a:r>
          </a:p>
        </p:txBody>
      </p:sp>
      <p:sp>
        <p:nvSpPr>
          <p:cNvPr id="4" name="Slide Number Placeholder 3"/>
          <p:cNvSpPr>
            <a:spLocks noGrp="1"/>
          </p:cNvSpPr>
          <p:nvPr>
            <p:ph type="sldNum" sz="quarter" idx="12"/>
          </p:nvPr>
        </p:nvSpPr>
        <p:spPr/>
        <p:txBody>
          <a:bodyPr/>
          <a:lstStyle/>
          <a:p>
            <a:fld id="{7D4A7BFC-7979-47F1-BEF3-9154A3F66BA8}" type="slidenum">
              <a:rPr lang="en-US" smtClean="0"/>
              <a:pPr/>
              <a:t>3</a:t>
            </a:fld>
            <a:endParaRPr lang="en-US" dirty="0"/>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87" y="1445355"/>
            <a:ext cx="4958010" cy="2013837"/>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148" y="1445355"/>
            <a:ext cx="3744142" cy="2784706"/>
          </a:xfrm>
          <a:prstGeom prst="rect">
            <a:avLst/>
          </a:prstGeom>
        </p:spPr>
      </p:pic>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87" y="3479562"/>
            <a:ext cx="2359282" cy="3125440"/>
          </a:xfrm>
          <a:prstGeom prst="rect">
            <a:avLst/>
          </a:prstGeom>
        </p:spPr>
      </p:pic>
      <p:pic>
        <p:nvPicPr>
          <p:cNvPr id="12" name="Picture 1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4147" y="4381113"/>
            <a:ext cx="5420942" cy="1704353"/>
          </a:xfrm>
          <a:prstGeom prst="rect">
            <a:avLst/>
          </a:prstGeom>
        </p:spPr>
      </p:pic>
      <p:pic>
        <p:nvPicPr>
          <p:cNvPr id="13" name="Picture 12"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3163" y="3499016"/>
            <a:ext cx="2061969" cy="1427106"/>
          </a:xfrm>
          <a:prstGeom prst="rect">
            <a:avLst/>
          </a:prstGeom>
        </p:spPr>
      </p:pic>
      <p:sp>
        <p:nvSpPr>
          <p:cNvPr id="14" name="TextBox 13"/>
          <p:cNvSpPr txBox="1"/>
          <p:nvPr/>
        </p:nvSpPr>
        <p:spPr>
          <a:xfrm>
            <a:off x="2553163" y="6085466"/>
            <a:ext cx="6149889" cy="523220"/>
          </a:xfrm>
          <a:prstGeom prst="rect">
            <a:avLst/>
          </a:prstGeom>
          <a:solidFill>
            <a:srgbClr val="FFFF00"/>
          </a:solidFill>
          <a:ln w="28575">
            <a:solidFill>
              <a:schemeClr val="tx1"/>
            </a:solidFill>
          </a:ln>
        </p:spPr>
        <p:txBody>
          <a:bodyPr wrap="none" rtlCol="0">
            <a:spAutoFit/>
          </a:bodyPr>
          <a:lstStyle/>
          <a:p>
            <a:r>
              <a:rPr lang="en-US" sz="2800" b="1" dirty="0"/>
              <a:t>Variable (Poor) Quality Found In-Service</a:t>
            </a:r>
          </a:p>
        </p:txBody>
      </p:sp>
    </p:spTree>
    <p:extLst>
      <p:ext uri="{BB962C8B-B14F-4D97-AF65-F5344CB8AC3E}">
        <p14:creationId xmlns:p14="http://schemas.microsoft.com/office/powerpoint/2010/main" val="2711398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Considerations In Substantiating the Proposed Repair</a:t>
            </a:r>
          </a:p>
        </p:txBody>
      </p:sp>
      <p:sp>
        <p:nvSpPr>
          <p:cNvPr id="3" name="Content Placeholder 2"/>
          <p:cNvSpPr>
            <a:spLocks noGrp="1"/>
          </p:cNvSpPr>
          <p:nvPr>
            <p:ph idx="1"/>
          </p:nvPr>
        </p:nvSpPr>
        <p:spPr/>
        <p:txBody>
          <a:bodyPr>
            <a:normAutofit fontScale="85000" lnSpcReduction="10000"/>
          </a:bodyPr>
          <a:lstStyle/>
          <a:p>
            <a:r>
              <a:rPr lang="en-US" dirty="0"/>
              <a:t>Emerging composite commercial transport fuselages are mostly “sized” by </a:t>
            </a:r>
            <a:r>
              <a:rPr lang="en-US" i="1" dirty="0"/>
              <a:t>“black box” </a:t>
            </a:r>
            <a:r>
              <a:rPr lang="en-US" dirty="0"/>
              <a:t>stress analysis methods</a:t>
            </a:r>
          </a:p>
          <a:p>
            <a:pPr lvl="1"/>
            <a:r>
              <a:rPr lang="en-US" dirty="0"/>
              <a:t>Very limited insight into methods or failure criteria</a:t>
            </a:r>
          </a:p>
          <a:p>
            <a:r>
              <a:rPr lang="en-US" dirty="0"/>
              <a:t>Design strains set by testing “configured” panel</a:t>
            </a:r>
          </a:p>
          <a:p>
            <a:pPr lvl="1"/>
            <a:r>
              <a:rPr lang="en-US" dirty="0"/>
              <a:t>Only somewhat characterized using simple CAI tests</a:t>
            </a:r>
          </a:p>
          <a:p>
            <a:r>
              <a:rPr lang="en-US" dirty="0"/>
              <a:t>Generally, Skin is post-buckled at ultimate load</a:t>
            </a:r>
          </a:p>
          <a:p>
            <a:pPr lvl="1"/>
            <a:r>
              <a:rPr lang="en-US" dirty="0"/>
              <a:t>Buckling induces out-of-plane stresses on stiffener bond-lines</a:t>
            </a:r>
          </a:p>
          <a:p>
            <a:pPr lvl="1"/>
            <a:r>
              <a:rPr lang="en-US" dirty="0"/>
              <a:t>Tension failure criteria for bonds not well characterized  </a:t>
            </a:r>
          </a:p>
          <a:p>
            <a:pPr lvl="2"/>
            <a:r>
              <a:rPr lang="en-US" dirty="0"/>
              <a:t>Generally use conservative estimate</a:t>
            </a:r>
          </a:p>
          <a:p>
            <a:r>
              <a:rPr lang="en-US" dirty="0"/>
              <a:t>Yesterday’s paradigm of closed form analysis solutions not validated as relevant</a:t>
            </a:r>
          </a:p>
          <a:p>
            <a:r>
              <a:rPr lang="en-US" dirty="0"/>
              <a:t>Yet…  we have to define a way-forward</a:t>
            </a:r>
          </a:p>
        </p:txBody>
      </p:sp>
      <p:sp>
        <p:nvSpPr>
          <p:cNvPr id="4" name="Slide Number Placeholder 3"/>
          <p:cNvSpPr>
            <a:spLocks noGrp="1"/>
          </p:cNvSpPr>
          <p:nvPr>
            <p:ph type="sldNum" sz="quarter" idx="12"/>
          </p:nvPr>
        </p:nvSpPr>
        <p:spPr/>
        <p:txBody>
          <a:bodyPr/>
          <a:lstStyle/>
          <a:p>
            <a:fld id="{7D4A7BFC-7979-47F1-BEF3-9154A3F66BA8}" type="slidenum">
              <a:rPr lang="en-US" smtClean="0"/>
              <a:t>30</a:t>
            </a:fld>
            <a:endParaRPr lang="en-US" dirty="0"/>
          </a:p>
        </p:txBody>
      </p:sp>
    </p:spTree>
    <p:extLst>
      <p:ext uri="{BB962C8B-B14F-4D97-AF65-F5344CB8AC3E}">
        <p14:creationId xmlns:p14="http://schemas.microsoft.com/office/powerpoint/2010/main" val="542516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Case Study #2 - Fuselage Repair</a:t>
            </a:r>
            <a:br>
              <a:rPr lang="en-US" dirty="0"/>
            </a:br>
            <a:r>
              <a:rPr lang="en-US" i="1" dirty="0">
                <a:solidFill>
                  <a:srgbClr val="00B0F0"/>
                </a:solidFill>
              </a:rPr>
              <a:t>WG e-mail Feedback</a:t>
            </a:r>
          </a:p>
        </p:txBody>
      </p:sp>
      <p:sp>
        <p:nvSpPr>
          <p:cNvPr id="5" name="Content Placeholder 4"/>
          <p:cNvSpPr>
            <a:spLocks noGrp="1"/>
          </p:cNvSpPr>
          <p:nvPr>
            <p:ph idx="1"/>
          </p:nvPr>
        </p:nvSpPr>
        <p:spPr/>
        <p:txBody>
          <a:bodyPr>
            <a:normAutofit fontScale="77500" lnSpcReduction="20000"/>
          </a:bodyPr>
          <a:lstStyle/>
          <a:p>
            <a:pPr lvl="0"/>
            <a:r>
              <a:rPr lang="en-CA" dirty="0"/>
              <a:t>RDL = Repair Damage Limit</a:t>
            </a:r>
          </a:p>
          <a:p>
            <a:pPr lvl="1"/>
            <a:r>
              <a:rPr lang="en-CA" dirty="0"/>
              <a:t>How is “RDL” defined for the case? </a:t>
            </a:r>
            <a:r>
              <a:rPr lang="en-CA" i="1" dirty="0"/>
              <a:t>Per guidance?</a:t>
            </a:r>
          </a:p>
          <a:p>
            <a:pPr lvl="1"/>
            <a:r>
              <a:rPr lang="en-CA" b="1" i="1" dirty="0">
                <a:solidFill>
                  <a:srgbClr val="3333FF"/>
                </a:solidFill>
              </a:rPr>
              <a:t>Discuss that RDL’s are determined more than one way</a:t>
            </a:r>
            <a:r>
              <a:rPr lang="en-CA" b="1" dirty="0">
                <a:solidFill>
                  <a:srgbClr val="3333FF"/>
                </a:solidFill>
              </a:rPr>
              <a:t> and no assumption of LIM capability is implied.</a:t>
            </a:r>
            <a:endParaRPr lang="en-US" b="1" dirty="0">
              <a:solidFill>
                <a:srgbClr val="3333FF"/>
              </a:solidFill>
            </a:endParaRPr>
          </a:p>
          <a:p>
            <a:pPr lvl="0"/>
            <a:r>
              <a:rPr lang="en-CA" dirty="0"/>
              <a:t>Is damage truly to skin only?</a:t>
            </a:r>
          </a:p>
          <a:p>
            <a:pPr lvl="1"/>
            <a:r>
              <a:rPr lang="en-CA" b="1" i="1" dirty="0">
                <a:solidFill>
                  <a:srgbClr val="FF0000"/>
                </a:solidFill>
              </a:rPr>
              <a:t>What protocol used to discount potentially deleterious shock effects to bond or bond interface of frames and stiffeners with skin?</a:t>
            </a:r>
            <a:endParaRPr lang="en-US" b="1" i="1" dirty="0">
              <a:solidFill>
                <a:srgbClr val="FF0000"/>
              </a:solidFill>
            </a:endParaRPr>
          </a:p>
          <a:p>
            <a:r>
              <a:rPr lang="en-CA" dirty="0"/>
              <a:t>What data legitimizes the repair per SRM?</a:t>
            </a:r>
          </a:p>
          <a:p>
            <a:pPr lvl="1"/>
            <a:r>
              <a:rPr lang="en-CA" b="1" i="1" dirty="0">
                <a:solidFill>
                  <a:srgbClr val="FF0000"/>
                </a:solidFill>
              </a:rPr>
              <a:t>Fully applicable dedicated tests with such configurations realized?</a:t>
            </a:r>
          </a:p>
          <a:p>
            <a:pPr lvl="2"/>
            <a:r>
              <a:rPr lang="en-CA" b="1" i="1" dirty="0">
                <a:solidFill>
                  <a:srgbClr val="FF0000"/>
                </a:solidFill>
              </a:rPr>
              <a:t>Are they reflective of intended installation environment?</a:t>
            </a:r>
          </a:p>
          <a:p>
            <a:r>
              <a:rPr lang="en-CA" b="1" i="1" dirty="0">
                <a:solidFill>
                  <a:srgbClr val="3333FF"/>
                </a:solidFill>
              </a:rPr>
              <a:t>Should write-up discuss LDC? </a:t>
            </a:r>
          </a:p>
          <a:p>
            <a:r>
              <a:rPr lang="en-CA" b="1" i="1" dirty="0">
                <a:solidFill>
                  <a:srgbClr val="3333FF"/>
                </a:solidFill>
              </a:rPr>
              <a:t>Considering not only bonding but bolted repairs and cases will exist where bolting and bonding are allowed to increase the gage for fastener margins</a:t>
            </a:r>
          </a:p>
          <a:p>
            <a:r>
              <a:rPr lang="en-CA" b="1" i="1" dirty="0">
                <a:solidFill>
                  <a:srgbClr val="3333FF"/>
                </a:solidFill>
              </a:rPr>
              <a:t>Provide sense all things are not black and white.</a:t>
            </a:r>
            <a:endParaRPr lang="en-US" b="1" i="1" dirty="0">
              <a:solidFill>
                <a:srgbClr val="3333FF"/>
              </a:solidFill>
            </a:endParaRPr>
          </a:p>
        </p:txBody>
      </p:sp>
      <p:sp>
        <p:nvSpPr>
          <p:cNvPr id="3" name="Slide Number Placeholder 2"/>
          <p:cNvSpPr>
            <a:spLocks noGrp="1"/>
          </p:cNvSpPr>
          <p:nvPr>
            <p:ph type="sldNum" sz="quarter" idx="12"/>
          </p:nvPr>
        </p:nvSpPr>
        <p:spPr/>
        <p:txBody>
          <a:bodyPr/>
          <a:lstStyle/>
          <a:p>
            <a:fld id="{7D4A7BFC-7979-47F1-BEF3-9154A3F66BA8}" type="slidenum">
              <a:rPr lang="en-US" smtClean="0"/>
              <a:t>31</a:t>
            </a:fld>
            <a:endParaRPr lang="en-US" dirty="0"/>
          </a:p>
        </p:txBody>
      </p:sp>
    </p:spTree>
    <p:extLst>
      <p:ext uri="{BB962C8B-B14F-4D97-AF65-F5344CB8AC3E}">
        <p14:creationId xmlns:p14="http://schemas.microsoft.com/office/powerpoint/2010/main" val="3594849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SoBR WG Comments From Previous Meetings</a:t>
            </a:r>
          </a:p>
        </p:txBody>
      </p:sp>
      <p:sp>
        <p:nvSpPr>
          <p:cNvPr id="3" name="Content Placeholder 2"/>
          <p:cNvSpPr>
            <a:spLocks noGrp="1"/>
          </p:cNvSpPr>
          <p:nvPr>
            <p:ph idx="1"/>
          </p:nvPr>
        </p:nvSpPr>
        <p:spPr/>
        <p:txBody>
          <a:bodyPr>
            <a:normAutofit fontScale="62500" lnSpcReduction="20000"/>
          </a:bodyPr>
          <a:lstStyle/>
          <a:p>
            <a:pPr marL="285750"/>
            <a:r>
              <a:rPr lang="en-US" dirty="0"/>
              <a:t>Damage tolerance and fatigue assessment of intact repair must be performed</a:t>
            </a:r>
          </a:p>
          <a:p>
            <a:pPr marL="685800" lvl="1"/>
            <a:r>
              <a:rPr lang="en-US" dirty="0"/>
              <a:t>Repair has to be good for Cat 1 damage</a:t>
            </a:r>
          </a:p>
          <a:p>
            <a:pPr marL="285750" indent="-285750"/>
            <a:r>
              <a:rPr lang="en-US" dirty="0"/>
              <a:t>Repair with Cat 2 damage must be capable of inspection interval</a:t>
            </a:r>
          </a:p>
          <a:p>
            <a:pPr marL="685800" lvl="1"/>
            <a:r>
              <a:rPr lang="en-US" dirty="0"/>
              <a:t>Typically don’t repair cat 2 then assume subsequent cat 2 at same location</a:t>
            </a:r>
          </a:p>
          <a:p>
            <a:pPr marL="685800" lvl="1"/>
            <a:r>
              <a:rPr lang="en-US" dirty="0"/>
              <a:t>If you’re not showing capability to Cat 2 insp. int. then must have story</a:t>
            </a:r>
          </a:p>
          <a:p>
            <a:pPr marL="685800" lvl="1"/>
            <a:r>
              <a:rPr lang="en-US" dirty="0"/>
              <a:t>May not be okay to assume Cat 2 can’t happen twice in same spot</a:t>
            </a:r>
          </a:p>
          <a:p>
            <a:pPr marL="685800" lvl="1"/>
            <a:r>
              <a:rPr lang="en-US" dirty="0"/>
              <a:t>Local threat level assessment required?</a:t>
            </a:r>
          </a:p>
          <a:p>
            <a:pPr marL="285750" indent="-285750"/>
            <a:r>
              <a:rPr lang="en-US" dirty="0"/>
              <a:t>Patch off/BRSL – is for the one manufacturing defect “weak bond” </a:t>
            </a:r>
          </a:p>
          <a:p>
            <a:pPr marL="685800" lvl="1"/>
            <a:r>
              <a:rPr lang="en-US" dirty="0">
                <a:solidFill>
                  <a:srgbClr val="FF0000"/>
                </a:solidFill>
              </a:rPr>
              <a:t>Privilege -  because believed weak bonds occur a very small fraction of the time. </a:t>
            </a:r>
          </a:p>
          <a:p>
            <a:pPr marL="1085850" lvl="2"/>
            <a:r>
              <a:rPr lang="en-US" dirty="0">
                <a:solidFill>
                  <a:srgbClr val="FF0000"/>
                </a:solidFill>
              </a:rPr>
              <a:t>Reason for process rigor</a:t>
            </a:r>
          </a:p>
          <a:p>
            <a:pPr marL="685800" lvl="1"/>
            <a:r>
              <a:rPr lang="en-US" dirty="0"/>
              <a:t>Don’t look at other damages or fatigue loadings in patch-off state</a:t>
            </a:r>
          </a:p>
          <a:p>
            <a:pPr marL="285750" indent="-285750"/>
            <a:r>
              <a:rPr lang="en-US" dirty="0"/>
              <a:t>Patch-on BVID must be capable of ultimate load</a:t>
            </a:r>
          </a:p>
          <a:p>
            <a:pPr marL="285750" indent="-285750"/>
            <a:r>
              <a:rPr lang="en-US" dirty="0"/>
              <a:t>Full damage tolerance required in patch-on condition</a:t>
            </a:r>
          </a:p>
          <a:p>
            <a:pPr marL="285750" indent="-285750"/>
            <a:r>
              <a:rPr lang="en-US" dirty="0"/>
              <a:t>Inspection standards required to find manufacturing defects in patch-on condition</a:t>
            </a:r>
          </a:p>
          <a:p>
            <a:pPr marL="285750" indent="-285750"/>
            <a:r>
              <a:rPr lang="en-US" dirty="0"/>
              <a:t>Demonstrate fail safe in “patch off” condition</a:t>
            </a:r>
          </a:p>
        </p:txBody>
      </p:sp>
      <p:sp>
        <p:nvSpPr>
          <p:cNvPr id="4" name="Slide Number Placeholder 3"/>
          <p:cNvSpPr>
            <a:spLocks noGrp="1"/>
          </p:cNvSpPr>
          <p:nvPr>
            <p:ph type="sldNum" sz="quarter" idx="12"/>
          </p:nvPr>
        </p:nvSpPr>
        <p:spPr/>
        <p:txBody>
          <a:bodyPr/>
          <a:lstStyle/>
          <a:p>
            <a:fld id="{7D4A7BFC-7979-47F1-BEF3-9154A3F66BA8}" type="slidenum">
              <a:rPr lang="en-US" smtClean="0"/>
              <a:t>32</a:t>
            </a:fld>
            <a:endParaRPr lang="en-US" dirty="0"/>
          </a:p>
        </p:txBody>
      </p:sp>
      <p:pic>
        <p:nvPicPr>
          <p:cNvPr id="6" name="Picture 5"/>
          <p:cNvPicPr>
            <a:picLocks noChangeAspect="1"/>
          </p:cNvPicPr>
          <p:nvPr/>
        </p:nvPicPr>
        <p:blipFill>
          <a:blip r:embed="rId2"/>
          <a:stretch>
            <a:fillRect/>
          </a:stretch>
        </p:blipFill>
        <p:spPr>
          <a:xfrm>
            <a:off x="6394862" y="5480148"/>
            <a:ext cx="2237987" cy="1263552"/>
          </a:xfrm>
          <a:prstGeom prst="rect">
            <a:avLst/>
          </a:prstGeom>
        </p:spPr>
      </p:pic>
      <p:pic>
        <p:nvPicPr>
          <p:cNvPr id="7" name="Picture 6"/>
          <p:cNvPicPr>
            <a:picLocks noChangeAspect="1"/>
          </p:cNvPicPr>
          <p:nvPr/>
        </p:nvPicPr>
        <p:blipFill>
          <a:blip r:embed="rId3"/>
          <a:stretch>
            <a:fillRect/>
          </a:stretch>
        </p:blipFill>
        <p:spPr>
          <a:xfrm>
            <a:off x="3605842" y="5806606"/>
            <a:ext cx="2659624" cy="822794"/>
          </a:xfrm>
          <a:prstGeom prst="rect">
            <a:avLst/>
          </a:prstGeom>
        </p:spPr>
      </p:pic>
    </p:spTree>
    <p:extLst>
      <p:ext uri="{BB962C8B-B14F-4D97-AF65-F5344CB8AC3E}">
        <p14:creationId xmlns:p14="http://schemas.microsoft.com/office/powerpoint/2010/main" val="370843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SoBR WG Comments From Previous Meetings</a:t>
            </a:r>
            <a:endParaRPr lang="en-US" dirty="0"/>
          </a:p>
        </p:txBody>
      </p:sp>
      <p:sp>
        <p:nvSpPr>
          <p:cNvPr id="3" name="Content Placeholder 2"/>
          <p:cNvSpPr>
            <a:spLocks noGrp="1"/>
          </p:cNvSpPr>
          <p:nvPr>
            <p:ph idx="1"/>
          </p:nvPr>
        </p:nvSpPr>
        <p:spPr/>
        <p:txBody>
          <a:bodyPr>
            <a:normAutofit fontScale="77500" lnSpcReduction="20000"/>
          </a:bodyPr>
          <a:lstStyle/>
          <a:p>
            <a:r>
              <a:rPr lang="en-US" dirty="0"/>
              <a:t>25.609 - identify why significant substantiation not required for corrosion </a:t>
            </a:r>
          </a:p>
          <a:p>
            <a:r>
              <a:rPr lang="en-US" dirty="0"/>
              <a:t>Paint thickness must be considered (Lightning and dielectrics)</a:t>
            </a:r>
          </a:p>
          <a:p>
            <a:r>
              <a:rPr lang="en-US" dirty="0"/>
              <a:t>25.605 - We are outside the SRM envelop it may or not be adequate to point to SRM as the </a:t>
            </a:r>
            <a:r>
              <a:rPr lang="en-US" dirty="0" err="1"/>
              <a:t>validative</a:t>
            </a:r>
            <a:r>
              <a:rPr lang="en-US" dirty="0"/>
              <a:t> document</a:t>
            </a:r>
          </a:p>
          <a:p>
            <a:pPr lvl="1"/>
            <a:r>
              <a:rPr lang="en-US" dirty="0"/>
              <a:t>Don’t want “cowboys” making that decision</a:t>
            </a:r>
          </a:p>
          <a:p>
            <a:pPr lvl="1"/>
            <a:r>
              <a:rPr lang="en-US" dirty="0"/>
              <a:t>SRM may be size limited based on location and heat sinks, </a:t>
            </a:r>
            <a:r>
              <a:rPr lang="en-US" dirty="0" err="1"/>
              <a:t>etc</a:t>
            </a:r>
            <a:endParaRPr lang="en-US" dirty="0"/>
          </a:p>
          <a:p>
            <a:pPr lvl="1"/>
            <a:r>
              <a:rPr lang="en-US" dirty="0"/>
              <a:t>May degrade the process rigor</a:t>
            </a:r>
          </a:p>
          <a:p>
            <a:r>
              <a:rPr lang="en-US" dirty="0"/>
              <a:t>25.619 for a check point (to ensure it is considered)</a:t>
            </a:r>
          </a:p>
          <a:p>
            <a:pPr lvl="1"/>
            <a:r>
              <a:rPr lang="en-US" dirty="0"/>
              <a:t>Certain products or applications may still have a need for special factors for process variability (GA aircraft many certified primarily by test)</a:t>
            </a:r>
          </a:p>
          <a:p>
            <a:pPr lvl="1"/>
            <a:r>
              <a:rPr lang="en-US" dirty="0"/>
              <a:t>Some specific design criteria invoke special factors covering uncertainty</a:t>
            </a:r>
          </a:p>
          <a:p>
            <a:endParaRPr lang="en-US" dirty="0"/>
          </a:p>
        </p:txBody>
      </p:sp>
      <p:sp>
        <p:nvSpPr>
          <p:cNvPr id="4" name="Slide Number Placeholder 3"/>
          <p:cNvSpPr>
            <a:spLocks noGrp="1"/>
          </p:cNvSpPr>
          <p:nvPr>
            <p:ph type="sldNum" sz="quarter" idx="12"/>
          </p:nvPr>
        </p:nvSpPr>
        <p:spPr/>
        <p:txBody>
          <a:bodyPr/>
          <a:lstStyle/>
          <a:p>
            <a:fld id="{7D4A7BFC-7979-47F1-BEF3-9154A3F66BA8}" type="slidenum">
              <a:rPr lang="en-US" smtClean="0"/>
              <a:pPr/>
              <a:t>33</a:t>
            </a:fld>
            <a:endParaRPr lang="en-US" dirty="0"/>
          </a:p>
        </p:txBody>
      </p:sp>
      <p:pic>
        <p:nvPicPr>
          <p:cNvPr id="8" name="Picture 7"/>
          <p:cNvPicPr>
            <a:picLocks noChangeAspect="1"/>
          </p:cNvPicPr>
          <p:nvPr/>
        </p:nvPicPr>
        <p:blipFill>
          <a:blip r:embed="rId2"/>
          <a:stretch>
            <a:fillRect/>
          </a:stretch>
        </p:blipFill>
        <p:spPr>
          <a:xfrm>
            <a:off x="6394862" y="5480148"/>
            <a:ext cx="2237987" cy="1263552"/>
          </a:xfrm>
          <a:prstGeom prst="rect">
            <a:avLst/>
          </a:prstGeom>
        </p:spPr>
      </p:pic>
      <p:pic>
        <p:nvPicPr>
          <p:cNvPr id="9" name="Picture 8"/>
          <p:cNvPicPr>
            <a:picLocks noChangeAspect="1"/>
          </p:cNvPicPr>
          <p:nvPr/>
        </p:nvPicPr>
        <p:blipFill>
          <a:blip r:embed="rId3"/>
          <a:stretch>
            <a:fillRect/>
          </a:stretch>
        </p:blipFill>
        <p:spPr>
          <a:xfrm>
            <a:off x="3605842" y="5806606"/>
            <a:ext cx="2659624" cy="822794"/>
          </a:xfrm>
          <a:prstGeom prst="rect">
            <a:avLst/>
          </a:prstGeom>
        </p:spPr>
      </p:pic>
    </p:spTree>
    <p:extLst>
      <p:ext uri="{BB962C8B-B14F-4D97-AF65-F5344CB8AC3E}">
        <p14:creationId xmlns:p14="http://schemas.microsoft.com/office/powerpoint/2010/main" val="2757146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SoBR WG Comments From Previous Meetings</a:t>
            </a:r>
            <a:endParaRPr lang="en-US" dirty="0"/>
          </a:p>
        </p:txBody>
      </p:sp>
      <p:sp>
        <p:nvSpPr>
          <p:cNvPr id="3" name="Content Placeholder 2"/>
          <p:cNvSpPr>
            <a:spLocks noGrp="1"/>
          </p:cNvSpPr>
          <p:nvPr>
            <p:ph idx="1"/>
          </p:nvPr>
        </p:nvSpPr>
        <p:spPr/>
        <p:txBody>
          <a:bodyPr>
            <a:normAutofit fontScale="55000" lnSpcReduction="20000"/>
          </a:bodyPr>
          <a:lstStyle/>
          <a:p>
            <a:r>
              <a:rPr lang="en-US" dirty="0"/>
              <a:t>Don’t know how anyone who is not the OEM can pull off a repair outside SRM limits</a:t>
            </a:r>
          </a:p>
          <a:p>
            <a:pPr lvl="1"/>
            <a:r>
              <a:rPr lang="en-US" dirty="0"/>
              <a:t>Requires a paragraph(s) to describe the impossibility of the task</a:t>
            </a:r>
          </a:p>
          <a:p>
            <a:pPr lvl="1"/>
            <a:r>
              <a:rPr lang="en-US" dirty="0"/>
              <a:t>Likely impossible for non-OEM to build the data package to support PSE repair</a:t>
            </a:r>
          </a:p>
          <a:p>
            <a:r>
              <a:rPr lang="en-US" dirty="0"/>
              <a:t>New folks need guidance on what the mountain contains</a:t>
            </a:r>
          </a:p>
          <a:p>
            <a:pPr lvl="1"/>
            <a:r>
              <a:rPr lang="en-US" dirty="0"/>
              <a:t>Need case studies showing “some path to a </a:t>
            </a:r>
            <a:r>
              <a:rPr lang="en-US" b="1" i="1" dirty="0"/>
              <a:t>safe</a:t>
            </a:r>
            <a:r>
              <a:rPr lang="en-US" dirty="0"/>
              <a:t> solution”</a:t>
            </a:r>
          </a:p>
          <a:p>
            <a:pPr lvl="1"/>
            <a:r>
              <a:rPr lang="en-US" dirty="0"/>
              <a:t>May include “stop here unless you are an OEM”</a:t>
            </a:r>
          </a:p>
          <a:p>
            <a:r>
              <a:rPr lang="en-US" dirty="0"/>
              <a:t>So, let’s say someone indeed climbs the mountain.</a:t>
            </a:r>
          </a:p>
          <a:p>
            <a:pPr lvl="1"/>
            <a:r>
              <a:rPr lang="en-US" dirty="0"/>
              <a:t>Has to be realized the SRM process have implied limits</a:t>
            </a:r>
          </a:p>
          <a:p>
            <a:r>
              <a:rPr lang="en-US" dirty="0"/>
              <a:t>Can’t use an un-configured panel to set basis for equivalency</a:t>
            </a:r>
          </a:p>
          <a:p>
            <a:r>
              <a:rPr lang="en-US" dirty="0"/>
              <a:t>All processes must be qualified</a:t>
            </a:r>
          </a:p>
          <a:p>
            <a:pPr lvl="1"/>
            <a:r>
              <a:rPr lang="en-US" dirty="0"/>
              <a:t>Even if you “built it to the drawing” you are not qualified</a:t>
            </a:r>
          </a:p>
          <a:p>
            <a:endParaRPr lang="en-US" dirty="0"/>
          </a:p>
          <a:p>
            <a:r>
              <a:rPr lang="en-US" dirty="0"/>
              <a:t>Bombardier:  Had a case with a reputable suppler who proposed an equivalent strength approach.  Convinced they could do it, but were not allowed.  In the end it was a bolted metal repair.</a:t>
            </a:r>
          </a:p>
          <a:p>
            <a:endParaRPr lang="en-US" dirty="0"/>
          </a:p>
          <a:p>
            <a:r>
              <a:rPr lang="en-US" dirty="0"/>
              <a:t>Sooner or later the OEM stops maintaining a product.  Then who is in the acceptance mode.  Is it realistic to think they will throw the airplane away?  No.  They will actually try to gain approval based on “some form” of data.  Always helps to have the benchmarks…</a:t>
            </a:r>
          </a:p>
        </p:txBody>
      </p:sp>
      <p:sp>
        <p:nvSpPr>
          <p:cNvPr id="4" name="Slide Number Placeholder 3"/>
          <p:cNvSpPr>
            <a:spLocks noGrp="1"/>
          </p:cNvSpPr>
          <p:nvPr>
            <p:ph type="sldNum" sz="quarter" idx="12"/>
          </p:nvPr>
        </p:nvSpPr>
        <p:spPr/>
        <p:txBody>
          <a:bodyPr/>
          <a:lstStyle/>
          <a:p>
            <a:fld id="{7D4A7BFC-7979-47F1-BEF3-9154A3F66BA8}" type="slidenum">
              <a:rPr lang="en-US" smtClean="0"/>
              <a:pPr/>
              <a:t>34</a:t>
            </a:fld>
            <a:endParaRPr lang="en-US" dirty="0"/>
          </a:p>
        </p:txBody>
      </p:sp>
      <p:pic>
        <p:nvPicPr>
          <p:cNvPr id="5" name="Picture 4"/>
          <p:cNvPicPr>
            <a:picLocks noChangeAspect="1"/>
          </p:cNvPicPr>
          <p:nvPr/>
        </p:nvPicPr>
        <p:blipFill>
          <a:blip r:embed="rId2"/>
          <a:stretch>
            <a:fillRect/>
          </a:stretch>
        </p:blipFill>
        <p:spPr>
          <a:xfrm>
            <a:off x="6585740" y="2141729"/>
            <a:ext cx="2237987" cy="1263552"/>
          </a:xfrm>
          <a:prstGeom prst="rect">
            <a:avLst/>
          </a:prstGeom>
        </p:spPr>
      </p:pic>
      <p:pic>
        <p:nvPicPr>
          <p:cNvPr id="6" name="Picture 5"/>
          <p:cNvPicPr>
            <a:picLocks noChangeAspect="1"/>
          </p:cNvPicPr>
          <p:nvPr/>
        </p:nvPicPr>
        <p:blipFill>
          <a:blip r:embed="rId3"/>
          <a:stretch>
            <a:fillRect/>
          </a:stretch>
        </p:blipFill>
        <p:spPr>
          <a:xfrm>
            <a:off x="6374921" y="3432714"/>
            <a:ext cx="2659624" cy="822794"/>
          </a:xfrm>
          <a:prstGeom prst="rect">
            <a:avLst/>
          </a:prstGeom>
        </p:spPr>
      </p:pic>
    </p:spTree>
    <p:extLst>
      <p:ext uri="{BB962C8B-B14F-4D97-AF65-F5344CB8AC3E}">
        <p14:creationId xmlns:p14="http://schemas.microsoft.com/office/powerpoint/2010/main" val="682919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SoBR WG Comments From Previous Meetings</a:t>
            </a:r>
            <a:endParaRPr lang="en-US" dirty="0"/>
          </a:p>
        </p:txBody>
      </p:sp>
      <p:sp>
        <p:nvSpPr>
          <p:cNvPr id="3" name="Content Placeholder 2"/>
          <p:cNvSpPr>
            <a:spLocks noGrp="1"/>
          </p:cNvSpPr>
          <p:nvPr>
            <p:ph idx="1"/>
          </p:nvPr>
        </p:nvSpPr>
        <p:spPr/>
        <p:txBody>
          <a:bodyPr>
            <a:normAutofit fontScale="62500" lnSpcReduction="20000"/>
          </a:bodyPr>
          <a:lstStyle/>
          <a:p>
            <a:r>
              <a:rPr lang="en-US" dirty="0"/>
              <a:t>Concern BRSL will provide a path.  </a:t>
            </a:r>
          </a:p>
          <a:p>
            <a:pPr lvl="1"/>
            <a:r>
              <a:rPr lang="en-US" dirty="0"/>
              <a:t>Might be argued, BRSL allows LL capability with zero margin; therefore, the arrestment features will be spaced such that they meet the original BVID and fatigue requirements</a:t>
            </a:r>
          </a:p>
          <a:p>
            <a:pPr lvl="2"/>
            <a:r>
              <a:rPr lang="en-US" dirty="0"/>
              <a:t>Have you proved closely spaced arrestment features meet all other requirements?</a:t>
            </a:r>
          </a:p>
          <a:p>
            <a:pPr lvl="1"/>
            <a:r>
              <a:rPr lang="en-US" dirty="0"/>
              <a:t>SRM size limit may not be residual strength limited</a:t>
            </a:r>
          </a:p>
          <a:p>
            <a:pPr lvl="2"/>
            <a:r>
              <a:rPr lang="en-US" dirty="0"/>
              <a:t>Larger dimension may not be compatible with the materials and processes in the SRM.  </a:t>
            </a:r>
          </a:p>
          <a:p>
            <a:pPr lvl="1"/>
            <a:r>
              <a:rPr lang="en-US" dirty="0"/>
              <a:t>Limit load allowance is limited to coverage of one manufacturing defect</a:t>
            </a:r>
          </a:p>
          <a:p>
            <a:pPr lvl="1"/>
            <a:r>
              <a:rPr lang="en-US" dirty="0"/>
              <a:t>All other defect coverages must still be considered.</a:t>
            </a:r>
          </a:p>
          <a:p>
            <a:pPr lvl="1"/>
            <a:r>
              <a:rPr lang="en-US" dirty="0" err="1"/>
              <a:t>Disbond</a:t>
            </a:r>
            <a:r>
              <a:rPr lang="en-US" dirty="0"/>
              <a:t> arrestment features may effect other things in a negative way.</a:t>
            </a:r>
          </a:p>
          <a:p>
            <a:r>
              <a:rPr lang="en-US" dirty="0"/>
              <a:t>Can safely assume the effects of temperature and moisture were taken into account for SRM allowances</a:t>
            </a:r>
          </a:p>
          <a:p>
            <a:r>
              <a:rPr lang="en-US" dirty="0"/>
              <a:t>Size of repair is key issue to need (or not) for </a:t>
            </a:r>
            <a:r>
              <a:rPr lang="en-US" dirty="0" err="1"/>
              <a:t>allowables</a:t>
            </a:r>
            <a:r>
              <a:rPr lang="en-US" dirty="0"/>
              <a:t> development</a:t>
            </a:r>
          </a:p>
          <a:p>
            <a:pPr lvl="1"/>
            <a:r>
              <a:rPr lang="en-US" dirty="0"/>
              <a:t>Can you show by a limited number of tests that the size limit increase did not violate the assumptions in the </a:t>
            </a:r>
            <a:r>
              <a:rPr lang="en-US" dirty="0" err="1"/>
              <a:t>allowables</a:t>
            </a:r>
            <a:r>
              <a:rPr lang="en-US" dirty="0"/>
              <a:t> development?</a:t>
            </a:r>
          </a:p>
          <a:p>
            <a:r>
              <a:rPr lang="en-US" dirty="0"/>
              <a:t>For testing:  Need representative of SRM and also structure representing the actual repair performed.</a:t>
            </a:r>
          </a:p>
          <a:p>
            <a:r>
              <a:rPr lang="en-US" dirty="0"/>
              <a:t>Include caution on w/D scale effect</a:t>
            </a:r>
          </a:p>
        </p:txBody>
      </p:sp>
      <p:sp>
        <p:nvSpPr>
          <p:cNvPr id="4" name="Slide Number Placeholder 3"/>
          <p:cNvSpPr>
            <a:spLocks noGrp="1"/>
          </p:cNvSpPr>
          <p:nvPr>
            <p:ph type="sldNum" sz="quarter" idx="12"/>
          </p:nvPr>
        </p:nvSpPr>
        <p:spPr/>
        <p:txBody>
          <a:bodyPr/>
          <a:lstStyle/>
          <a:p>
            <a:fld id="{7D4A7BFC-7979-47F1-BEF3-9154A3F66BA8}" type="slidenum">
              <a:rPr lang="en-US" smtClean="0"/>
              <a:pPr/>
              <a:t>35</a:t>
            </a:fld>
            <a:endParaRPr lang="en-US" dirty="0"/>
          </a:p>
        </p:txBody>
      </p:sp>
    </p:spTree>
    <p:extLst>
      <p:ext uri="{BB962C8B-B14F-4D97-AF65-F5344CB8AC3E}">
        <p14:creationId xmlns:p14="http://schemas.microsoft.com/office/powerpoint/2010/main" val="3085904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Case Study #2 - Fuselage Repair</a:t>
            </a:r>
            <a:br>
              <a:rPr lang="en-US" dirty="0"/>
            </a:br>
            <a:r>
              <a:rPr lang="en-US" i="1" dirty="0">
                <a:solidFill>
                  <a:srgbClr val="00B0F0"/>
                </a:solidFill>
              </a:rPr>
              <a:t>WG e-mail Feedback</a:t>
            </a:r>
            <a:endParaRPr lang="en-US" dirty="0"/>
          </a:p>
        </p:txBody>
      </p:sp>
      <p:sp>
        <p:nvSpPr>
          <p:cNvPr id="3" name="Content Placeholder 2"/>
          <p:cNvSpPr>
            <a:spLocks noGrp="1"/>
          </p:cNvSpPr>
          <p:nvPr>
            <p:ph idx="1"/>
          </p:nvPr>
        </p:nvSpPr>
        <p:spPr/>
        <p:txBody>
          <a:bodyPr>
            <a:normAutofit fontScale="62500" lnSpcReduction="20000"/>
          </a:bodyPr>
          <a:lstStyle/>
          <a:p>
            <a:r>
              <a:rPr lang="en-CA" dirty="0"/>
              <a:t>Material and fabrication</a:t>
            </a:r>
          </a:p>
          <a:p>
            <a:pPr lvl="1"/>
            <a:r>
              <a:rPr lang="en-CA" dirty="0"/>
              <a:t>Assume full M&amp;P coverage as per SRM (as outlined in case study brief)</a:t>
            </a:r>
          </a:p>
          <a:p>
            <a:pPr lvl="1"/>
            <a:r>
              <a:rPr lang="en-CA" b="1" i="1" dirty="0">
                <a:solidFill>
                  <a:srgbClr val="FF0000"/>
                </a:solidFill>
              </a:rPr>
              <a:t>QA needs to demonstrate conformity with the process</a:t>
            </a:r>
          </a:p>
          <a:p>
            <a:r>
              <a:rPr lang="en-CA" dirty="0"/>
              <a:t>FAA/EASA BRSL policy paper</a:t>
            </a:r>
          </a:p>
          <a:p>
            <a:pPr lvl="1"/>
            <a:r>
              <a:rPr lang="en-CA" b="1" i="1" dirty="0">
                <a:solidFill>
                  <a:srgbClr val="FF0000"/>
                </a:solidFill>
              </a:rPr>
              <a:t>Residual strength above DLL needs to be demonstrated with failed repair</a:t>
            </a:r>
          </a:p>
          <a:p>
            <a:r>
              <a:rPr lang="en-CA" dirty="0"/>
              <a:t>Static, fatigue and damage tolerance requirements</a:t>
            </a:r>
          </a:p>
          <a:p>
            <a:pPr lvl="1"/>
            <a:r>
              <a:rPr lang="en-CA" b="1" i="1" dirty="0">
                <a:solidFill>
                  <a:srgbClr val="FF0000"/>
                </a:solidFill>
              </a:rPr>
              <a:t>Repair will require full substantiation:</a:t>
            </a:r>
          </a:p>
          <a:p>
            <a:pPr lvl="2"/>
            <a:r>
              <a:rPr lang="en-CA" b="1" i="1" dirty="0">
                <a:solidFill>
                  <a:srgbClr val="FF0000"/>
                </a:solidFill>
              </a:rPr>
              <a:t>Applied static loads and fatigue spectrum must be established</a:t>
            </a:r>
          </a:p>
          <a:p>
            <a:pPr lvl="2"/>
            <a:r>
              <a:rPr lang="en-CA" b="1" i="1" dirty="0">
                <a:solidFill>
                  <a:srgbClr val="FF0000"/>
                </a:solidFill>
              </a:rPr>
              <a:t>Analysis must be supported by test evidence</a:t>
            </a:r>
          </a:p>
          <a:p>
            <a:pPr lvl="1"/>
            <a:r>
              <a:rPr lang="en-CA" b="1" i="1" dirty="0">
                <a:solidFill>
                  <a:srgbClr val="FF0000"/>
                </a:solidFill>
              </a:rPr>
              <a:t>Building block type approach in repair substantiation </a:t>
            </a:r>
          </a:p>
          <a:p>
            <a:pPr lvl="1"/>
            <a:r>
              <a:rPr lang="en-CA" b="1" i="1" dirty="0">
                <a:solidFill>
                  <a:srgbClr val="FF0000"/>
                </a:solidFill>
              </a:rPr>
              <a:t>Detail and sub-component (static and fatigue) tests required to substantiate applicable analysis method – especially for out-of-plane and bi-directional loading</a:t>
            </a:r>
          </a:p>
          <a:p>
            <a:pPr lvl="1"/>
            <a:r>
              <a:rPr lang="en-CA" b="1" i="1" dirty="0">
                <a:solidFill>
                  <a:srgbClr val="FF0000"/>
                </a:solidFill>
              </a:rPr>
              <a:t>The repair zone, as proposed in schematic, is in proximity to stringer flange, thus potentially introducing complex loading and stress states in the bond line. </a:t>
            </a:r>
            <a:r>
              <a:rPr lang="en-CA" b="1" i="1" u="sng" strike="sngStrike" dirty="0">
                <a:solidFill>
                  <a:srgbClr val="3333FF"/>
                </a:solidFill>
              </a:rPr>
              <a:t>Bolts to mitigate bond damage from impact if allowed by SRM?</a:t>
            </a:r>
          </a:p>
          <a:p>
            <a:r>
              <a:rPr lang="en-CA" dirty="0"/>
              <a:t>Economic considerations</a:t>
            </a:r>
          </a:p>
          <a:p>
            <a:pPr lvl="1"/>
            <a:r>
              <a:rPr lang="en-CA" b="1" i="1" dirty="0">
                <a:solidFill>
                  <a:srgbClr val="FF0000"/>
                </a:solidFill>
              </a:rPr>
              <a:t>Coupons, details and sub-component testing involved in substantiating such a repair would be very costly (probably cost prohibitive) due to lack of access to OEM data</a:t>
            </a:r>
          </a:p>
        </p:txBody>
      </p:sp>
      <p:sp>
        <p:nvSpPr>
          <p:cNvPr id="4" name="Slide Number Placeholder 3"/>
          <p:cNvSpPr>
            <a:spLocks noGrp="1"/>
          </p:cNvSpPr>
          <p:nvPr>
            <p:ph type="sldNum" sz="quarter" idx="12"/>
          </p:nvPr>
        </p:nvSpPr>
        <p:spPr/>
        <p:txBody>
          <a:bodyPr/>
          <a:lstStyle/>
          <a:p>
            <a:fld id="{7D4A7BFC-7979-47F1-BEF3-9154A3F66BA8}" type="slidenum">
              <a:rPr lang="en-US" smtClean="0"/>
              <a:pPr/>
              <a:t>36</a:t>
            </a:fld>
            <a:endParaRPr lang="en-US" dirty="0"/>
          </a:p>
        </p:txBody>
      </p:sp>
    </p:spTree>
    <p:extLst>
      <p:ext uri="{BB962C8B-B14F-4D97-AF65-F5344CB8AC3E}">
        <p14:creationId xmlns:p14="http://schemas.microsoft.com/office/powerpoint/2010/main" val="2049118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Study #2 - Fuselage Repair</a:t>
            </a:r>
            <a:br>
              <a:rPr lang="en-US" dirty="0"/>
            </a:br>
            <a:r>
              <a:rPr lang="en-US" i="1" dirty="0">
                <a:solidFill>
                  <a:srgbClr val="00B0F0"/>
                </a:solidFill>
              </a:rPr>
              <a:t>Internal Health/Quality Evaluation</a:t>
            </a:r>
            <a:endParaRPr lang="en-US" dirty="0"/>
          </a:p>
        </p:txBody>
      </p:sp>
      <p:sp>
        <p:nvSpPr>
          <p:cNvPr id="3" name="Content Placeholder 2"/>
          <p:cNvSpPr>
            <a:spLocks noGrp="1"/>
          </p:cNvSpPr>
          <p:nvPr>
            <p:ph idx="1"/>
          </p:nvPr>
        </p:nvSpPr>
        <p:spPr/>
        <p:txBody>
          <a:bodyPr/>
          <a:lstStyle/>
          <a:p>
            <a:r>
              <a:rPr lang="en-US" dirty="0"/>
              <a:t>Additional topics for </a:t>
            </a:r>
            <a:r>
              <a:rPr lang="en-US" dirty="0" err="1"/>
              <a:t>SoBR</a:t>
            </a:r>
            <a:r>
              <a:rPr lang="en-US" dirty="0"/>
              <a:t> discussion</a:t>
            </a:r>
          </a:p>
          <a:p>
            <a:pPr lvl="1"/>
            <a:r>
              <a:rPr lang="en-US" dirty="0"/>
              <a:t>What NDI technique is the bare essential?</a:t>
            </a:r>
          </a:p>
          <a:p>
            <a:pPr lvl="1"/>
            <a:r>
              <a:rPr lang="en-US" dirty="0"/>
              <a:t>Do inspection standards exist?</a:t>
            </a:r>
          </a:p>
          <a:p>
            <a:pPr lvl="1"/>
            <a:r>
              <a:rPr lang="en-US" dirty="0"/>
              <a:t>Material age and out-time</a:t>
            </a:r>
          </a:p>
          <a:p>
            <a:pPr lvl="1"/>
            <a:r>
              <a:rPr lang="en-US" dirty="0"/>
              <a:t>Cure cycle importance and considerations</a:t>
            </a:r>
          </a:p>
          <a:p>
            <a:pPr lvl="1"/>
            <a:r>
              <a:rPr lang="en-US" dirty="0"/>
              <a:t>Compliance of testing and calibrated equipment</a:t>
            </a:r>
          </a:p>
          <a:p>
            <a:pPr lvl="1"/>
            <a:r>
              <a:rPr lang="en-US" dirty="0"/>
              <a:t>…</a:t>
            </a:r>
          </a:p>
          <a:p>
            <a:endParaRPr lang="en-US" dirty="0"/>
          </a:p>
        </p:txBody>
      </p:sp>
      <p:sp>
        <p:nvSpPr>
          <p:cNvPr id="4" name="Slide Number Placeholder 3"/>
          <p:cNvSpPr>
            <a:spLocks noGrp="1"/>
          </p:cNvSpPr>
          <p:nvPr>
            <p:ph type="sldNum" sz="quarter" idx="12"/>
          </p:nvPr>
        </p:nvSpPr>
        <p:spPr/>
        <p:txBody>
          <a:bodyPr/>
          <a:lstStyle/>
          <a:p>
            <a:fld id="{7D4A7BFC-7979-47F1-BEF3-9154A3F66BA8}" type="slidenum">
              <a:rPr lang="en-US" smtClean="0"/>
              <a:t>37</a:t>
            </a:fld>
            <a:endParaRPr lang="en-US" dirty="0"/>
          </a:p>
        </p:txBody>
      </p:sp>
    </p:spTree>
    <p:extLst>
      <p:ext uri="{BB962C8B-B14F-4D97-AF65-F5344CB8AC3E}">
        <p14:creationId xmlns:p14="http://schemas.microsoft.com/office/powerpoint/2010/main" val="866397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Case Study Candidates</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t>Bonding principles </a:t>
            </a:r>
            <a:r>
              <a:rPr lang="en-US" dirty="0">
                <a:sym typeface="Wingdings" panose="05000000000000000000" pitchFamily="2" charset="2"/>
              </a:rPr>
              <a:t></a:t>
            </a:r>
            <a:endParaRPr lang="en-US" dirty="0"/>
          </a:p>
          <a:p>
            <a:pPr marL="514350" indent="-514350">
              <a:buFont typeface="+mj-lt"/>
              <a:buAutoNum type="arabicPeriod"/>
            </a:pPr>
            <a:r>
              <a:rPr lang="en-US" dirty="0"/>
              <a:t>Fuselage skin-only damage (no puncture) </a:t>
            </a:r>
            <a:r>
              <a:rPr lang="en-US" dirty="0">
                <a:sym typeface="Wingdings" panose="05000000000000000000" pitchFamily="2" charset="2"/>
              </a:rPr>
              <a:t></a:t>
            </a:r>
            <a:endParaRPr lang="en-US" dirty="0"/>
          </a:p>
          <a:p>
            <a:pPr marL="971550" lvl="1" indent="-571500">
              <a:buFont typeface="+mj-lt"/>
              <a:buAutoNum type="romanLcPeriod"/>
            </a:pPr>
            <a:r>
              <a:rPr lang="en-US" dirty="0"/>
              <a:t>Fuselage skin-only damage (no puncture) with </a:t>
            </a:r>
            <a:r>
              <a:rPr lang="en-US" i="1" dirty="0">
                <a:solidFill>
                  <a:srgbClr val="7030A0"/>
                </a:solidFill>
              </a:rPr>
              <a:t>adhesive change</a:t>
            </a:r>
          </a:p>
          <a:p>
            <a:pPr marL="971550" lvl="1" indent="-571500">
              <a:buFont typeface="+mj-lt"/>
              <a:buAutoNum type="romanLcPeriod"/>
            </a:pPr>
            <a:r>
              <a:rPr lang="en-US" dirty="0"/>
              <a:t>Fuselage skin-only damage (no puncture) with </a:t>
            </a:r>
            <a:r>
              <a:rPr lang="en-US" i="1" dirty="0">
                <a:solidFill>
                  <a:srgbClr val="7030A0"/>
                </a:solidFill>
              </a:rPr>
              <a:t>patch laminate material change</a:t>
            </a:r>
          </a:p>
          <a:p>
            <a:pPr marL="514350" indent="-514350">
              <a:buFont typeface="+mj-lt"/>
              <a:buAutoNum type="arabicPeriod"/>
            </a:pPr>
            <a:r>
              <a:rPr lang="en-US" dirty="0"/>
              <a:t>Fuselage skin-only damage </a:t>
            </a:r>
            <a:r>
              <a:rPr lang="en-US" i="1" dirty="0">
                <a:solidFill>
                  <a:srgbClr val="7030A0"/>
                </a:solidFill>
              </a:rPr>
              <a:t>with puncture</a:t>
            </a:r>
          </a:p>
          <a:p>
            <a:pPr marL="514350" indent="-514350">
              <a:buFont typeface="+mj-lt"/>
              <a:buAutoNum type="arabicPeriod"/>
            </a:pPr>
            <a:r>
              <a:rPr lang="en-US" dirty="0"/>
              <a:t>Fuselage </a:t>
            </a:r>
            <a:r>
              <a:rPr lang="en-US" dirty="0" err="1"/>
              <a:t>skin+stiffener</a:t>
            </a:r>
            <a:r>
              <a:rPr lang="en-US" dirty="0"/>
              <a:t> damage</a:t>
            </a:r>
          </a:p>
          <a:p>
            <a:pPr marL="514350" indent="-514350">
              <a:buFont typeface="+mj-lt"/>
              <a:buAutoNum type="arabicPeriod"/>
            </a:pPr>
            <a:r>
              <a:rPr lang="en-US" dirty="0"/>
              <a:t>Fuselage </a:t>
            </a:r>
            <a:r>
              <a:rPr lang="en-US" dirty="0" err="1"/>
              <a:t>skin+stiffener+frame</a:t>
            </a:r>
            <a:r>
              <a:rPr lang="en-US" dirty="0"/>
              <a:t> damage</a:t>
            </a:r>
          </a:p>
          <a:p>
            <a:pPr marL="514350" indent="-514350">
              <a:buFont typeface="+mj-lt"/>
              <a:buAutoNum type="arabicPeriod"/>
            </a:pPr>
            <a:r>
              <a:rPr lang="en-US" dirty="0"/>
              <a:t>Nacelle panels (inlet, fan cowl, TR, D-Duct IW)?</a:t>
            </a:r>
          </a:p>
          <a:p>
            <a:pPr marL="514350" indent="-514350">
              <a:buFont typeface="+mj-lt"/>
              <a:buAutoNum type="arabicPeriod"/>
            </a:pPr>
            <a:r>
              <a:rPr lang="en-US" i="1" dirty="0">
                <a:solidFill>
                  <a:srgbClr val="7030A0"/>
                </a:solidFill>
              </a:rPr>
              <a:t>What others do you suggest?</a:t>
            </a:r>
          </a:p>
        </p:txBody>
      </p:sp>
      <p:sp>
        <p:nvSpPr>
          <p:cNvPr id="4" name="Slide Number Placeholder 3"/>
          <p:cNvSpPr>
            <a:spLocks noGrp="1"/>
          </p:cNvSpPr>
          <p:nvPr>
            <p:ph type="sldNum" sz="quarter" idx="12"/>
          </p:nvPr>
        </p:nvSpPr>
        <p:spPr/>
        <p:txBody>
          <a:bodyPr/>
          <a:lstStyle/>
          <a:p>
            <a:fld id="{7D4A7BFC-7979-47F1-BEF3-9154A3F66BA8}" type="slidenum">
              <a:rPr lang="en-US" smtClean="0"/>
              <a:t>38</a:t>
            </a:fld>
            <a:endParaRPr lang="en-US" dirty="0"/>
          </a:p>
        </p:txBody>
      </p:sp>
    </p:spTree>
    <p:extLst>
      <p:ext uri="{BB962C8B-B14F-4D97-AF65-F5344CB8AC3E}">
        <p14:creationId xmlns:p14="http://schemas.microsoft.com/office/powerpoint/2010/main" val="211937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SoBR</a:t>
            </a:r>
            <a:r>
              <a:rPr lang="en-US" dirty="0"/>
              <a:t> WG Membership</a:t>
            </a:r>
          </a:p>
        </p:txBody>
      </p:sp>
      <p:sp>
        <p:nvSpPr>
          <p:cNvPr id="3" name="Content Placeholder 2"/>
          <p:cNvSpPr>
            <a:spLocks noGrp="1"/>
          </p:cNvSpPr>
          <p:nvPr>
            <p:ph idx="1"/>
          </p:nvPr>
        </p:nvSpPr>
        <p:spPr/>
        <p:txBody>
          <a:bodyPr>
            <a:normAutofit/>
          </a:bodyPr>
          <a:lstStyle/>
          <a:p>
            <a:r>
              <a:rPr lang="en-US" dirty="0"/>
              <a:t>Meetings once per month for 2 hours</a:t>
            </a:r>
          </a:p>
          <a:p>
            <a:r>
              <a:rPr lang="en-US" dirty="0"/>
              <a:t>“Homework” between meetings</a:t>
            </a:r>
          </a:p>
          <a:p>
            <a:r>
              <a:rPr lang="en-US" dirty="0"/>
              <a:t>Desire additional experienced membership</a:t>
            </a:r>
          </a:p>
          <a:p>
            <a:r>
              <a:rPr lang="en-US" dirty="0"/>
              <a:t>Contact:</a:t>
            </a:r>
          </a:p>
          <a:p>
            <a:pPr marL="690563" lvl="1" indent="0">
              <a:buNone/>
            </a:pPr>
            <a:r>
              <a:rPr lang="en-US" dirty="0"/>
              <a:t>Michael Borgman</a:t>
            </a:r>
          </a:p>
          <a:p>
            <a:pPr marL="690563" lvl="1" indent="0">
              <a:buNone/>
            </a:pPr>
            <a:r>
              <a:rPr lang="en-US" dirty="0">
                <a:hlinkClick r:id="rId2"/>
              </a:rPr>
              <a:t>michael.d.borgman@spiritaero.com</a:t>
            </a:r>
            <a:endParaRPr lang="en-US" dirty="0"/>
          </a:p>
          <a:p>
            <a:pPr marL="690563" lvl="1" indent="0">
              <a:buNone/>
            </a:pPr>
            <a:r>
              <a:rPr lang="en-US" dirty="0"/>
              <a:t>+1 316 523 6783</a:t>
            </a:r>
          </a:p>
          <a:p>
            <a:pPr marL="1147763" lvl="1" indent="-457200"/>
            <a:r>
              <a:rPr lang="en-US" dirty="0"/>
              <a:t>Please send email request to join WG including brief description of your bonded repair experience base</a:t>
            </a:r>
          </a:p>
        </p:txBody>
      </p:sp>
      <p:sp>
        <p:nvSpPr>
          <p:cNvPr id="4" name="Slide Number Placeholder 3"/>
          <p:cNvSpPr>
            <a:spLocks noGrp="1"/>
          </p:cNvSpPr>
          <p:nvPr>
            <p:ph type="sldNum" sz="quarter" idx="12"/>
          </p:nvPr>
        </p:nvSpPr>
        <p:spPr/>
        <p:txBody>
          <a:bodyPr/>
          <a:lstStyle/>
          <a:p>
            <a:fld id="{7D4A7BFC-7979-47F1-BEF3-9154A3F66BA8}" type="slidenum">
              <a:rPr lang="en-US" smtClean="0"/>
              <a:t>39</a:t>
            </a:fld>
            <a:endParaRPr lang="en-US" dirty="0"/>
          </a:p>
        </p:txBody>
      </p:sp>
    </p:spTree>
    <p:extLst>
      <p:ext uri="{BB962C8B-B14F-4D97-AF65-F5344CB8AC3E}">
        <p14:creationId xmlns:p14="http://schemas.microsoft.com/office/powerpoint/2010/main" val="250387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dirty="0"/>
              <a:t>Variable Strength Performance Of “Same” Repair Observed When Performed By Multiple MRO’s</a:t>
            </a:r>
            <a:endParaRPr lang="en-US" sz="2800" dirty="0"/>
          </a:p>
        </p:txBody>
      </p:sp>
      <p:sp>
        <p:nvSpPr>
          <p:cNvPr id="3" name="Content Placeholder 2"/>
          <p:cNvSpPr>
            <a:spLocks noGrp="1"/>
          </p:cNvSpPr>
          <p:nvPr>
            <p:ph idx="1"/>
          </p:nvPr>
        </p:nvSpPr>
        <p:spPr/>
        <p:txBody>
          <a:bodyPr/>
          <a:lstStyle/>
          <a:p>
            <a:r>
              <a:rPr lang="en-US" altLang="en-US" dirty="0"/>
              <a:t>DOT/FAA/AR-03/74, February 2004 </a:t>
            </a:r>
            <a:r>
              <a:rPr lang="en-US" altLang="en-US" sz="2400" dirty="0"/>
              <a:t>(first of two studies)</a:t>
            </a:r>
          </a:p>
        </p:txBody>
      </p:sp>
      <p:sp>
        <p:nvSpPr>
          <p:cNvPr id="4" name="Slide Number Placeholder 3"/>
          <p:cNvSpPr>
            <a:spLocks noGrp="1"/>
          </p:cNvSpPr>
          <p:nvPr>
            <p:ph type="sldNum" sz="quarter" idx="12"/>
          </p:nvPr>
        </p:nvSpPr>
        <p:spPr/>
        <p:txBody>
          <a:bodyPr/>
          <a:lstStyle/>
          <a:p>
            <a:fld id="{7D4A7BFC-7979-47F1-BEF3-9154A3F66BA8}" type="slidenum">
              <a:rPr lang="en-US" smtClean="0">
                <a:solidFill>
                  <a:prstClr val="white"/>
                </a:solidFill>
              </a:rPr>
              <a:pPr/>
              <a:t>4</a:t>
            </a:fld>
            <a:endParaRPr lang="en-US" dirty="0">
              <a:solidFill>
                <a:prstClr val="white"/>
              </a:solidFill>
            </a:endParaRP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67" y="2030233"/>
            <a:ext cx="7478713"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883693" y="6155608"/>
            <a:ext cx="6004914" cy="523220"/>
          </a:xfrm>
          <a:prstGeom prst="rect">
            <a:avLst/>
          </a:prstGeom>
          <a:solidFill>
            <a:srgbClr val="FFFF00"/>
          </a:solidFill>
          <a:ln w="28575">
            <a:solidFill>
              <a:schemeClr val="tx1"/>
            </a:solidFill>
          </a:ln>
        </p:spPr>
        <p:txBody>
          <a:bodyPr wrap="none" rtlCol="0">
            <a:spAutoFit/>
          </a:bodyPr>
          <a:lstStyle/>
          <a:p>
            <a:r>
              <a:rPr lang="en-US" sz="2800" b="1" dirty="0"/>
              <a:t>Variable (Poor) Performance Observed</a:t>
            </a:r>
          </a:p>
        </p:txBody>
      </p:sp>
    </p:spTree>
    <p:extLst>
      <p:ext uri="{BB962C8B-B14F-4D97-AF65-F5344CB8AC3E}">
        <p14:creationId xmlns:p14="http://schemas.microsoft.com/office/powerpoint/2010/main" val="452767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4A7BFC-7979-47F1-BEF3-9154A3F66BA8}" type="slidenum">
              <a:rPr lang="en-US" smtClean="0"/>
              <a:t>40</a:t>
            </a:fld>
            <a:endParaRPr lang="en-US" dirty="0"/>
          </a:p>
        </p:txBody>
      </p:sp>
      <p:sp>
        <p:nvSpPr>
          <p:cNvPr id="6" name="TextBox 5"/>
          <p:cNvSpPr txBox="1"/>
          <p:nvPr/>
        </p:nvSpPr>
        <p:spPr>
          <a:xfrm>
            <a:off x="228600" y="2613619"/>
            <a:ext cx="8686800" cy="2123658"/>
          </a:xfrm>
          <a:prstGeom prst="rect">
            <a:avLst/>
          </a:prstGeom>
          <a:solidFill>
            <a:schemeClr val="bg1"/>
          </a:solidFill>
          <a:ln w="38100">
            <a:solidFill>
              <a:srgbClr val="3333FF"/>
            </a:solidFill>
          </a:ln>
        </p:spPr>
        <p:txBody>
          <a:bodyPr wrap="none" rtlCol="0">
            <a:spAutoFit/>
          </a:bodyPr>
          <a:lstStyle/>
          <a:p>
            <a:pPr algn="ctr"/>
            <a:r>
              <a:rPr lang="en-US" sz="6600" dirty="0">
                <a:solidFill>
                  <a:srgbClr val="3333FF"/>
                </a:solidFill>
              </a:rPr>
              <a:t>END</a:t>
            </a:r>
          </a:p>
          <a:p>
            <a:pPr algn="ctr"/>
            <a:r>
              <a:rPr lang="en-US" sz="6600" dirty="0">
                <a:solidFill>
                  <a:srgbClr val="3333FF"/>
                </a:solidFill>
              </a:rPr>
              <a:t>Thanks for you attention</a:t>
            </a:r>
          </a:p>
        </p:txBody>
      </p:sp>
    </p:spTree>
    <p:extLst>
      <p:ext uri="{BB962C8B-B14F-4D97-AF65-F5344CB8AC3E}">
        <p14:creationId xmlns:p14="http://schemas.microsoft.com/office/powerpoint/2010/main" val="2194965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Current Situation</a:t>
            </a:r>
            <a:br>
              <a:rPr lang="en-US" dirty="0"/>
            </a:br>
            <a:r>
              <a:rPr lang="en-US" b="0" dirty="0"/>
              <a:t>Bonded Repair of PSE and Non-PSE</a:t>
            </a:r>
          </a:p>
        </p:txBody>
      </p:sp>
      <p:sp>
        <p:nvSpPr>
          <p:cNvPr id="3" name="Content Placeholder 2"/>
          <p:cNvSpPr>
            <a:spLocks noGrp="1"/>
          </p:cNvSpPr>
          <p:nvPr>
            <p:ph idx="1"/>
          </p:nvPr>
        </p:nvSpPr>
        <p:spPr/>
        <p:txBody>
          <a:bodyPr>
            <a:normAutofit/>
          </a:bodyPr>
          <a:lstStyle/>
          <a:p>
            <a:r>
              <a:rPr lang="en-US" dirty="0"/>
              <a:t>Absence of harmonized approach to </a:t>
            </a:r>
            <a:r>
              <a:rPr lang="en-US" i="1" dirty="0"/>
              <a:t>bonded repair approvals</a:t>
            </a:r>
            <a:r>
              <a:rPr lang="en-US" dirty="0"/>
              <a:t> is </a:t>
            </a:r>
            <a:r>
              <a:rPr lang="en-US" i="1" dirty="0">
                <a:solidFill>
                  <a:srgbClr val="3333FF"/>
                </a:solidFill>
              </a:rPr>
              <a:t>risk</a:t>
            </a:r>
            <a:r>
              <a:rPr lang="en-US" dirty="0"/>
              <a:t> of inadequate repairs in service</a:t>
            </a:r>
          </a:p>
          <a:p>
            <a:pPr lvl="1"/>
            <a:r>
              <a:rPr lang="en-US" dirty="0"/>
              <a:t>Poorly performed repairs have been found in-service</a:t>
            </a:r>
          </a:p>
          <a:p>
            <a:pPr lvl="1"/>
            <a:r>
              <a:rPr lang="en-US" dirty="0"/>
              <a:t>Insufficient guidance exists on repair substantiations</a:t>
            </a:r>
          </a:p>
          <a:p>
            <a:pPr lvl="1"/>
            <a:r>
              <a:rPr lang="en-US" i="1" dirty="0">
                <a:solidFill>
                  <a:srgbClr val="3333FF"/>
                </a:solidFill>
              </a:rPr>
              <a:t>Risk of inadequate bonded repairs on newly emerging composite PSE’s</a:t>
            </a:r>
          </a:p>
          <a:p>
            <a:pPr lvl="1"/>
            <a:r>
              <a:rPr lang="en-US" dirty="0"/>
              <a:t>Additional guidance and policy referencing common knowledge would help mitigate this risk</a:t>
            </a:r>
          </a:p>
        </p:txBody>
      </p:sp>
      <p:sp>
        <p:nvSpPr>
          <p:cNvPr id="4" name="Slide Number Placeholder 3"/>
          <p:cNvSpPr>
            <a:spLocks noGrp="1"/>
          </p:cNvSpPr>
          <p:nvPr>
            <p:ph type="sldNum" sz="quarter" idx="12"/>
          </p:nvPr>
        </p:nvSpPr>
        <p:spPr/>
        <p:txBody>
          <a:bodyPr/>
          <a:lstStyle/>
          <a:p>
            <a:fld id="{7D4A7BFC-7979-47F1-BEF3-9154A3F66BA8}" type="slidenum">
              <a:rPr lang="en-US" smtClean="0"/>
              <a:pPr/>
              <a:t>5</a:t>
            </a:fld>
            <a:endParaRPr lang="en-US" dirty="0"/>
          </a:p>
        </p:txBody>
      </p:sp>
    </p:spTree>
    <p:extLst>
      <p:ext uri="{BB962C8B-B14F-4D97-AF65-F5344CB8AC3E}">
        <p14:creationId xmlns:p14="http://schemas.microsoft.com/office/powerpoint/2010/main" val="414898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Targets For Improvement</a:t>
            </a:r>
            <a:br>
              <a:rPr lang="en-US" dirty="0"/>
            </a:br>
            <a:r>
              <a:rPr lang="en-US" b="0" dirty="0"/>
              <a:t>Bonded Repair of PSE and Non-PSE</a:t>
            </a:r>
          </a:p>
        </p:txBody>
      </p:sp>
      <p:sp>
        <p:nvSpPr>
          <p:cNvPr id="3" name="Content Placeholder 2"/>
          <p:cNvSpPr>
            <a:spLocks noGrp="1"/>
          </p:cNvSpPr>
          <p:nvPr>
            <p:ph idx="1"/>
          </p:nvPr>
        </p:nvSpPr>
        <p:spPr/>
        <p:txBody>
          <a:bodyPr>
            <a:normAutofit/>
          </a:bodyPr>
          <a:lstStyle/>
          <a:p>
            <a:r>
              <a:rPr lang="en-US" dirty="0">
                <a:solidFill>
                  <a:srgbClr val="3333FF"/>
                </a:solidFill>
              </a:rPr>
              <a:t>Update</a:t>
            </a:r>
            <a:endParaRPr lang="en-US" dirty="0"/>
          </a:p>
          <a:p>
            <a:pPr lvl="1"/>
            <a:r>
              <a:rPr lang="en-US" dirty="0"/>
              <a:t>Existing standards to reflect current best practices in bonded repair substantiation</a:t>
            </a:r>
          </a:p>
          <a:p>
            <a:r>
              <a:rPr lang="en-US" dirty="0">
                <a:solidFill>
                  <a:srgbClr val="3333FF"/>
                </a:solidFill>
              </a:rPr>
              <a:t>Expand</a:t>
            </a:r>
            <a:endParaRPr lang="en-US" dirty="0"/>
          </a:p>
          <a:p>
            <a:pPr lvl="1"/>
            <a:r>
              <a:rPr lang="en-US" dirty="0"/>
              <a:t>Existing standards to include substantiation examples</a:t>
            </a:r>
          </a:p>
          <a:p>
            <a:r>
              <a:rPr lang="en-US" dirty="0">
                <a:solidFill>
                  <a:srgbClr val="3333FF"/>
                </a:solidFill>
              </a:rPr>
              <a:t>Create</a:t>
            </a:r>
          </a:p>
          <a:p>
            <a:pPr lvl="1"/>
            <a:r>
              <a:rPr lang="en-US" dirty="0"/>
              <a:t>New standards with details on the bonding process and key process parameters</a:t>
            </a:r>
          </a:p>
          <a:p>
            <a:pPr lvl="1"/>
            <a:r>
              <a:rPr lang="en-US" dirty="0"/>
              <a:t>New policy and guidance referencing the updated standards</a:t>
            </a:r>
          </a:p>
        </p:txBody>
      </p:sp>
      <p:sp>
        <p:nvSpPr>
          <p:cNvPr id="4" name="Slide Number Placeholder 3"/>
          <p:cNvSpPr>
            <a:spLocks noGrp="1"/>
          </p:cNvSpPr>
          <p:nvPr>
            <p:ph type="sldNum" sz="quarter" idx="12"/>
          </p:nvPr>
        </p:nvSpPr>
        <p:spPr/>
        <p:txBody>
          <a:bodyPr/>
          <a:lstStyle/>
          <a:p>
            <a:fld id="{7D4A7BFC-7979-47F1-BEF3-9154A3F66BA8}" type="slidenum">
              <a:rPr lang="en-US" smtClean="0"/>
              <a:pPr/>
              <a:t>6</a:t>
            </a:fld>
            <a:endParaRPr lang="en-US" dirty="0"/>
          </a:p>
        </p:txBody>
      </p:sp>
    </p:spTree>
    <p:extLst>
      <p:ext uri="{BB962C8B-B14F-4D97-AF65-F5344CB8AC3E}">
        <p14:creationId xmlns:p14="http://schemas.microsoft.com/office/powerpoint/2010/main" val="4010971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Proposed Actions</a:t>
            </a:r>
            <a:br>
              <a:rPr lang="en-US" dirty="0"/>
            </a:br>
            <a:r>
              <a:rPr lang="en-US" b="0" dirty="0"/>
              <a:t>Bonded Repair of PSE and Non-PSE</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Improve/Create </a:t>
            </a:r>
            <a:r>
              <a:rPr lang="en-US" i="1" dirty="0"/>
              <a:t>“industry consensus”</a:t>
            </a:r>
            <a:r>
              <a:rPr lang="en-US" dirty="0"/>
              <a:t> standards</a:t>
            </a:r>
          </a:p>
          <a:p>
            <a:pPr lvl="1"/>
            <a:r>
              <a:rPr lang="en-US" b="1" i="1" dirty="0">
                <a:solidFill>
                  <a:srgbClr val="3333FF"/>
                </a:solidFill>
              </a:rPr>
              <a:t>Bonded Repair Size Limits</a:t>
            </a:r>
          </a:p>
          <a:p>
            <a:pPr lvl="1"/>
            <a:r>
              <a:rPr lang="en-US" b="1" i="1" dirty="0">
                <a:solidFill>
                  <a:srgbClr val="3333FF"/>
                </a:solidFill>
              </a:rPr>
              <a:t>Update/Expand existing information in CMH-17 </a:t>
            </a:r>
          </a:p>
          <a:p>
            <a:pPr lvl="2"/>
            <a:r>
              <a:rPr lang="en-US" b="1" i="1" dirty="0">
                <a:solidFill>
                  <a:srgbClr val="3333FF"/>
                </a:solidFill>
              </a:rPr>
              <a:t>“Supportability” (Vol 3, Chapter 14)</a:t>
            </a:r>
          </a:p>
          <a:p>
            <a:pPr lvl="2"/>
            <a:r>
              <a:rPr lang="en-US" b="1" i="1" dirty="0">
                <a:solidFill>
                  <a:srgbClr val="3333FF"/>
                </a:solidFill>
              </a:rPr>
              <a:t>Add example substantiations as new section</a:t>
            </a:r>
          </a:p>
          <a:p>
            <a:pPr lvl="1"/>
            <a:r>
              <a:rPr lang="en-US" b="1" i="1" dirty="0">
                <a:solidFill>
                  <a:srgbClr val="3333FF"/>
                </a:solidFill>
              </a:rPr>
              <a:t>CACRC AIR6292 “Fiber-Reinforced Repair Guidelines”</a:t>
            </a:r>
          </a:p>
          <a:p>
            <a:pPr marL="514350" indent="-514350">
              <a:buFont typeface="+mj-lt"/>
              <a:buAutoNum type="arabicPeriod"/>
            </a:pPr>
            <a:r>
              <a:rPr lang="en-US" dirty="0"/>
              <a:t>Create short-course for designees</a:t>
            </a:r>
          </a:p>
          <a:p>
            <a:pPr marL="514350" indent="-514350">
              <a:buFont typeface="+mj-lt"/>
              <a:buAutoNum type="arabicPeriod"/>
            </a:pPr>
            <a:r>
              <a:rPr lang="en-US" dirty="0"/>
              <a:t>Improve maintenance training guidance</a:t>
            </a:r>
          </a:p>
          <a:p>
            <a:pPr lvl="1"/>
            <a:r>
              <a:rPr lang="fr-FR" dirty="0"/>
              <a:t>Update AC 65-33</a:t>
            </a:r>
          </a:p>
          <a:p>
            <a:pPr marL="514350" indent="-514350">
              <a:buFont typeface="+mj-lt"/>
              <a:buAutoNum type="arabicPeriod"/>
            </a:pPr>
            <a:r>
              <a:rPr lang="en-US" dirty="0"/>
              <a:t>Reference output in new guidance and policy</a:t>
            </a:r>
          </a:p>
        </p:txBody>
      </p:sp>
      <p:sp>
        <p:nvSpPr>
          <p:cNvPr id="4" name="Slide Number Placeholder 3"/>
          <p:cNvSpPr>
            <a:spLocks noGrp="1"/>
          </p:cNvSpPr>
          <p:nvPr>
            <p:ph type="sldNum" sz="quarter" idx="12"/>
          </p:nvPr>
        </p:nvSpPr>
        <p:spPr/>
        <p:txBody>
          <a:bodyPr/>
          <a:lstStyle/>
          <a:p>
            <a:fld id="{7D4A7BFC-7979-47F1-BEF3-9154A3F66BA8}" type="slidenum">
              <a:rPr lang="en-US" smtClean="0"/>
              <a:pPr/>
              <a:t>7</a:t>
            </a:fld>
            <a:endParaRPr lang="en-US" dirty="0"/>
          </a:p>
        </p:txBody>
      </p:sp>
    </p:spTree>
    <p:extLst>
      <p:ext uri="{BB962C8B-B14F-4D97-AF65-F5344CB8AC3E}">
        <p14:creationId xmlns:p14="http://schemas.microsoft.com/office/powerpoint/2010/main" val="1262117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25"/>
          <p:cNvCxnSpPr>
            <a:cxnSpLocks noChangeShapeType="1"/>
          </p:cNvCxnSpPr>
          <p:nvPr/>
        </p:nvCxnSpPr>
        <p:spPr bwMode="auto">
          <a:xfrm>
            <a:off x="6553200" y="685800"/>
            <a:ext cx="0" cy="5322888"/>
          </a:xfrm>
          <a:prstGeom prst="line">
            <a:avLst/>
          </a:prstGeom>
          <a:noFill/>
          <a:ln w="19050" algn="ctr">
            <a:solidFill>
              <a:schemeClr val="accent1"/>
            </a:solidFill>
            <a:prstDash val="lgDash"/>
            <a:round/>
            <a:headEnd/>
            <a:tailEnd/>
          </a:ln>
          <a:extLst>
            <a:ext uri="{909E8E84-426E-40DD-AFC4-6F175D3DCCD1}">
              <a14:hiddenFill xmlns:a14="http://schemas.microsoft.com/office/drawing/2010/main">
                <a:noFill/>
              </a14:hiddenFill>
            </a:ext>
          </a:extLst>
        </p:spPr>
      </p:cxnSp>
      <p:cxnSp>
        <p:nvCxnSpPr>
          <p:cNvPr id="6" name="Straight Connector 26"/>
          <p:cNvCxnSpPr>
            <a:cxnSpLocks noChangeShapeType="1"/>
          </p:cNvCxnSpPr>
          <p:nvPr/>
        </p:nvCxnSpPr>
        <p:spPr bwMode="auto">
          <a:xfrm>
            <a:off x="8001000" y="685800"/>
            <a:ext cx="0" cy="5322888"/>
          </a:xfrm>
          <a:prstGeom prst="line">
            <a:avLst/>
          </a:prstGeom>
          <a:noFill/>
          <a:ln w="19050" algn="ctr">
            <a:solidFill>
              <a:schemeClr val="accent1"/>
            </a:solidFill>
            <a:prstDash val="lgDash"/>
            <a:round/>
            <a:headEnd/>
            <a:tailEnd/>
          </a:ln>
          <a:extLst>
            <a:ext uri="{909E8E84-426E-40DD-AFC4-6F175D3DCCD1}">
              <a14:hiddenFill xmlns:a14="http://schemas.microsoft.com/office/drawing/2010/main">
                <a:noFill/>
              </a14:hiddenFill>
            </a:ext>
          </a:extLst>
        </p:spPr>
      </p:cxnSp>
      <p:graphicFrame>
        <p:nvGraphicFramePr>
          <p:cNvPr id="7" name="Table 6"/>
          <p:cNvGraphicFramePr>
            <a:graphicFrameLocks noGrp="1"/>
          </p:cNvGraphicFramePr>
          <p:nvPr>
            <p:extLst/>
          </p:nvPr>
        </p:nvGraphicFramePr>
        <p:xfrm>
          <a:off x="38100" y="427038"/>
          <a:ext cx="9029700" cy="258896"/>
        </p:xfrm>
        <a:graphic>
          <a:graphicData uri="http://schemas.openxmlformats.org/drawingml/2006/table">
            <a:tbl>
              <a:tblPr firstRow="1" bandRow="1">
                <a:tableStyleId>{5C22544A-7EE6-4342-B048-85BDC9FD1C3A}</a:tableStyleId>
              </a:tblPr>
              <a:tblGrid>
                <a:gridCol w="1246780">
                  <a:extLst>
                    <a:ext uri="{9D8B030D-6E8A-4147-A177-3AD203B41FA5}">
                      <a16:colId xmlns:a16="http://schemas.microsoft.com/office/drawing/2014/main" val="20000"/>
                    </a:ext>
                  </a:extLst>
                </a:gridCol>
                <a:gridCol w="1284560">
                  <a:extLst>
                    <a:ext uri="{9D8B030D-6E8A-4147-A177-3AD203B41FA5}">
                      <a16:colId xmlns:a16="http://schemas.microsoft.com/office/drawing/2014/main" val="20001"/>
                    </a:ext>
                  </a:extLst>
                </a:gridCol>
                <a:gridCol w="1338532">
                  <a:extLst>
                    <a:ext uri="{9D8B030D-6E8A-4147-A177-3AD203B41FA5}">
                      <a16:colId xmlns:a16="http://schemas.microsoft.com/office/drawing/2014/main" val="20002"/>
                    </a:ext>
                  </a:extLst>
                </a:gridCol>
                <a:gridCol w="1349829">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gridCol w="1066799">
                  <a:extLst>
                    <a:ext uri="{9D8B030D-6E8A-4147-A177-3AD203B41FA5}">
                      <a16:colId xmlns:a16="http://schemas.microsoft.com/office/drawing/2014/main" val="20006"/>
                    </a:ext>
                  </a:extLst>
                </a:gridCol>
              </a:tblGrid>
              <a:tr h="258762">
                <a:tc>
                  <a:txBody>
                    <a:bodyPr/>
                    <a:lstStyle/>
                    <a:p>
                      <a:r>
                        <a:rPr lang="en-US" sz="1100" dirty="0"/>
                        <a:t>FY</a:t>
                      </a:r>
                      <a:r>
                        <a:rPr lang="en-US" sz="1100" baseline="0" dirty="0"/>
                        <a:t> 2012</a:t>
                      </a:r>
                      <a:endParaRPr lang="en-US" sz="1100" dirty="0"/>
                    </a:p>
                  </a:txBody>
                  <a:tcPr marT="45628" marB="45628">
                    <a:solidFill>
                      <a:schemeClr val="accent1">
                        <a:lumMod val="50000"/>
                      </a:schemeClr>
                    </a:solidFill>
                  </a:tcPr>
                </a:tc>
                <a:tc>
                  <a:txBody>
                    <a:bodyPr/>
                    <a:lstStyle/>
                    <a:p>
                      <a:r>
                        <a:rPr lang="en-US" sz="1100" dirty="0"/>
                        <a:t>FY 2013</a:t>
                      </a:r>
                    </a:p>
                  </a:txBody>
                  <a:tcPr marT="45628" marB="45628">
                    <a:solidFill>
                      <a:schemeClr val="accent1">
                        <a:lumMod val="50000"/>
                      </a:schemeClr>
                    </a:solidFill>
                  </a:tcPr>
                </a:tc>
                <a:tc>
                  <a:txBody>
                    <a:bodyPr/>
                    <a:lstStyle/>
                    <a:p>
                      <a:r>
                        <a:rPr lang="en-US" sz="1100" dirty="0"/>
                        <a:t>FY 2014</a:t>
                      </a:r>
                    </a:p>
                  </a:txBody>
                  <a:tcPr marT="45628" marB="45628">
                    <a:solidFill>
                      <a:schemeClr val="accent1">
                        <a:lumMod val="50000"/>
                      </a:schemeClr>
                    </a:solidFill>
                  </a:tcPr>
                </a:tc>
                <a:tc>
                  <a:txBody>
                    <a:bodyPr/>
                    <a:lstStyle/>
                    <a:p>
                      <a:r>
                        <a:rPr lang="en-US" sz="1100" dirty="0"/>
                        <a:t>FY 2015</a:t>
                      </a:r>
                    </a:p>
                  </a:txBody>
                  <a:tcPr marT="45628" marB="45628">
                    <a:solidFill>
                      <a:schemeClr val="accent1">
                        <a:lumMod val="50000"/>
                      </a:schemeClr>
                    </a:solidFill>
                  </a:tcPr>
                </a:tc>
                <a:tc>
                  <a:txBody>
                    <a:bodyPr/>
                    <a:lstStyle/>
                    <a:p>
                      <a:r>
                        <a:rPr lang="en-US" sz="1100" dirty="0"/>
                        <a:t>FY 2016</a:t>
                      </a:r>
                    </a:p>
                  </a:txBody>
                  <a:tcPr marT="45628" marB="45628">
                    <a:solidFill>
                      <a:schemeClr val="accent1">
                        <a:lumMod val="50000"/>
                      </a:schemeClr>
                    </a:solidFill>
                  </a:tcPr>
                </a:tc>
                <a:tc>
                  <a:txBody>
                    <a:bodyPr/>
                    <a:lstStyle/>
                    <a:p>
                      <a:r>
                        <a:rPr lang="en-US" sz="1100" dirty="0"/>
                        <a:t>FY 2017</a:t>
                      </a:r>
                    </a:p>
                  </a:txBody>
                  <a:tcPr marT="45628" marB="45628">
                    <a:solidFill>
                      <a:schemeClr val="accent1">
                        <a:lumMod val="50000"/>
                      </a:schemeClr>
                    </a:solidFill>
                  </a:tcPr>
                </a:tc>
                <a:tc>
                  <a:txBody>
                    <a:bodyPr/>
                    <a:lstStyle/>
                    <a:p>
                      <a:r>
                        <a:rPr lang="en-US" sz="1100" dirty="0"/>
                        <a:t>FY 2018</a:t>
                      </a:r>
                    </a:p>
                  </a:txBody>
                  <a:tcPr marT="45628" marB="45628">
                    <a:solidFill>
                      <a:schemeClr val="accent1">
                        <a:lumMod val="50000"/>
                      </a:schemeClr>
                    </a:solidFill>
                  </a:tcPr>
                </a:tc>
                <a:extLst>
                  <a:ext uri="{0D108BD9-81ED-4DB2-BD59-A6C34878D82A}">
                    <a16:rowId xmlns:a16="http://schemas.microsoft.com/office/drawing/2014/main" val="10000"/>
                  </a:ext>
                </a:extLst>
              </a:tr>
            </a:tbl>
          </a:graphicData>
        </a:graphic>
      </p:graphicFrame>
      <p:cxnSp>
        <p:nvCxnSpPr>
          <p:cNvPr id="8" name="Straight Connector 21"/>
          <p:cNvCxnSpPr>
            <a:cxnSpLocks noChangeShapeType="1"/>
          </p:cNvCxnSpPr>
          <p:nvPr/>
        </p:nvCxnSpPr>
        <p:spPr bwMode="auto">
          <a:xfrm>
            <a:off x="1295400" y="685800"/>
            <a:ext cx="0" cy="5322888"/>
          </a:xfrm>
          <a:prstGeom prst="line">
            <a:avLst/>
          </a:prstGeom>
          <a:noFill/>
          <a:ln w="19050" algn="ctr">
            <a:solidFill>
              <a:schemeClr val="accent1"/>
            </a:solidFill>
            <a:prstDash val="lgDash"/>
            <a:round/>
            <a:headEnd/>
            <a:tailEnd/>
          </a:ln>
          <a:extLst>
            <a:ext uri="{909E8E84-426E-40DD-AFC4-6F175D3DCCD1}">
              <a14:hiddenFill xmlns:a14="http://schemas.microsoft.com/office/drawing/2010/main">
                <a:noFill/>
              </a14:hiddenFill>
            </a:ext>
          </a:extLst>
        </p:spPr>
      </p:cxnSp>
      <p:sp>
        <p:nvSpPr>
          <p:cNvPr id="9" name="Title 1"/>
          <p:cNvSpPr txBox="1">
            <a:spLocks/>
          </p:cNvSpPr>
          <p:nvPr/>
        </p:nvSpPr>
        <p:spPr>
          <a:xfrm>
            <a:off x="0" y="0"/>
            <a:ext cx="9144000" cy="457200"/>
          </a:xfrm>
          <a:prstGeom prst="rect">
            <a:avLst/>
          </a:prstGeom>
          <a:solidFill>
            <a:schemeClr val="bg1">
              <a:alpha val="54000"/>
            </a:schemeClr>
          </a:solid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latin typeface="Arial Black" panose="020B0A04020102020204" pitchFamily="34" charset="0"/>
              </a:rPr>
              <a:t>FAA/AVS Bonded Repair Initiatives Timeline</a:t>
            </a:r>
            <a:endParaRPr lang="en-US" sz="2400" b="1" i="1" dirty="0">
              <a:latin typeface="Arial Black" panose="020B0A04020102020204" pitchFamily="34" charset="0"/>
              <a:cs typeface="Times New Roman" panose="02020603050405020304" pitchFamily="18" charset="0"/>
            </a:endParaRPr>
          </a:p>
        </p:txBody>
      </p:sp>
      <p:cxnSp>
        <p:nvCxnSpPr>
          <p:cNvPr id="12" name="Elbow Connector 73"/>
          <p:cNvCxnSpPr>
            <a:cxnSpLocks noChangeShapeType="1"/>
          </p:cNvCxnSpPr>
          <p:nvPr/>
        </p:nvCxnSpPr>
        <p:spPr bwMode="auto">
          <a:xfrm>
            <a:off x="5245100" y="1600200"/>
            <a:ext cx="2298700" cy="838200"/>
          </a:xfrm>
          <a:prstGeom prst="bentConnector3">
            <a:avLst>
              <a:gd name="adj1" fmla="val 100139"/>
            </a:avLst>
          </a:prstGeom>
          <a:noFill/>
          <a:ln w="1905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3" name="Straight Connector 22"/>
          <p:cNvCxnSpPr>
            <a:cxnSpLocks noChangeShapeType="1"/>
          </p:cNvCxnSpPr>
          <p:nvPr/>
        </p:nvCxnSpPr>
        <p:spPr bwMode="auto">
          <a:xfrm>
            <a:off x="2590800" y="685800"/>
            <a:ext cx="0" cy="5322888"/>
          </a:xfrm>
          <a:prstGeom prst="line">
            <a:avLst/>
          </a:prstGeom>
          <a:noFill/>
          <a:ln w="19050" algn="ctr">
            <a:solidFill>
              <a:schemeClr val="accent1"/>
            </a:solidFill>
            <a:prstDash val="lgDash"/>
            <a:round/>
            <a:headEnd/>
            <a:tailEnd/>
          </a:ln>
          <a:extLst>
            <a:ext uri="{909E8E84-426E-40DD-AFC4-6F175D3DCCD1}">
              <a14:hiddenFill xmlns:a14="http://schemas.microsoft.com/office/drawing/2010/main">
                <a:noFill/>
              </a14:hiddenFill>
            </a:ext>
          </a:extLst>
        </p:spPr>
      </p:cxnSp>
      <p:cxnSp>
        <p:nvCxnSpPr>
          <p:cNvPr id="14" name="Straight Connector 24"/>
          <p:cNvCxnSpPr>
            <a:cxnSpLocks noChangeShapeType="1"/>
          </p:cNvCxnSpPr>
          <p:nvPr/>
        </p:nvCxnSpPr>
        <p:spPr bwMode="auto">
          <a:xfrm>
            <a:off x="5257800" y="685800"/>
            <a:ext cx="0" cy="5322888"/>
          </a:xfrm>
          <a:prstGeom prst="line">
            <a:avLst/>
          </a:prstGeom>
          <a:noFill/>
          <a:ln w="19050" algn="ctr">
            <a:solidFill>
              <a:schemeClr val="accent1"/>
            </a:solidFill>
            <a:prstDash val="lgDash"/>
            <a:round/>
            <a:headEnd/>
            <a:tailEnd/>
          </a:ln>
          <a:extLst>
            <a:ext uri="{909E8E84-426E-40DD-AFC4-6F175D3DCCD1}">
              <a14:hiddenFill xmlns:a14="http://schemas.microsoft.com/office/drawing/2010/main">
                <a:noFill/>
              </a14:hiddenFill>
            </a:ext>
          </a:extLst>
        </p:spPr>
      </p:cxnSp>
      <p:cxnSp>
        <p:nvCxnSpPr>
          <p:cNvPr id="15" name="Straight Connector 23"/>
          <p:cNvCxnSpPr>
            <a:cxnSpLocks noChangeShapeType="1"/>
          </p:cNvCxnSpPr>
          <p:nvPr/>
        </p:nvCxnSpPr>
        <p:spPr bwMode="auto">
          <a:xfrm>
            <a:off x="3924300" y="685800"/>
            <a:ext cx="0" cy="5322888"/>
          </a:xfrm>
          <a:prstGeom prst="line">
            <a:avLst/>
          </a:prstGeom>
          <a:noFill/>
          <a:ln w="19050" algn="ctr">
            <a:solidFill>
              <a:schemeClr val="accent1"/>
            </a:solidFill>
            <a:prstDash val="lgDash"/>
            <a:round/>
            <a:headEnd/>
            <a:tailEnd/>
          </a:ln>
          <a:extLst>
            <a:ext uri="{909E8E84-426E-40DD-AFC4-6F175D3DCCD1}">
              <a14:hiddenFill xmlns:a14="http://schemas.microsoft.com/office/drawing/2010/main">
                <a:noFill/>
              </a14:hiddenFill>
            </a:ext>
          </a:extLst>
        </p:spPr>
      </p:cxnSp>
      <p:sp>
        <p:nvSpPr>
          <p:cNvPr id="16" name="TextBox 9"/>
          <p:cNvSpPr txBox="1">
            <a:spLocks noChangeArrowheads="1"/>
          </p:cNvSpPr>
          <p:nvPr/>
        </p:nvSpPr>
        <p:spPr bwMode="auto">
          <a:xfrm>
            <a:off x="38100" y="695325"/>
            <a:ext cx="3886200" cy="523875"/>
          </a:xfrm>
          <a:prstGeom prst="rect">
            <a:avLst/>
          </a:prstGeom>
          <a:solidFill>
            <a:schemeClr val="bg1"/>
          </a:solidFill>
          <a:ln w="19050">
            <a:solidFill>
              <a:schemeClr val="bg2"/>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b="1" dirty="0"/>
              <a:t>Bonded Repair Size Limits Policy</a:t>
            </a:r>
            <a:r>
              <a:rPr lang="en-US" sz="900" dirty="0"/>
              <a:t>: </a:t>
            </a:r>
            <a:r>
              <a:rPr lang="en-US" sz="900" i="1" dirty="0"/>
              <a:t>Create policy to mitigate safety risks associated with bonded repairs to critical structure (composites and metal) for all product types.</a:t>
            </a:r>
          </a:p>
        </p:txBody>
      </p:sp>
      <p:sp>
        <p:nvSpPr>
          <p:cNvPr id="17" name="TextBox 10"/>
          <p:cNvSpPr txBox="1">
            <a:spLocks noChangeArrowheads="1"/>
          </p:cNvSpPr>
          <p:nvPr/>
        </p:nvSpPr>
        <p:spPr bwMode="auto">
          <a:xfrm>
            <a:off x="38100" y="1300163"/>
            <a:ext cx="5219700" cy="376237"/>
          </a:xfrm>
          <a:prstGeom prst="rect">
            <a:avLst/>
          </a:prstGeom>
          <a:solidFill>
            <a:schemeClr val="bg1"/>
          </a:solidFill>
          <a:ln w="38100">
            <a:solidFill>
              <a:srgbClr val="7030A0"/>
            </a:solidFill>
            <a:prstDash val="dash"/>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b="1" dirty="0"/>
              <a:t>CACRC Metal Bond and Composite Bonded Best Practices (AIRs)</a:t>
            </a:r>
            <a:r>
              <a:rPr lang="en-US" sz="900" dirty="0"/>
              <a:t>: </a:t>
            </a:r>
            <a:r>
              <a:rPr lang="en-US" sz="900" i="1" dirty="0"/>
              <a:t>Document best practices in metal bonding and composite sandwich bonded repair for previously substantiated repairs.</a:t>
            </a:r>
          </a:p>
        </p:txBody>
      </p:sp>
      <p:sp>
        <p:nvSpPr>
          <p:cNvPr id="18" name="TextBox 11"/>
          <p:cNvSpPr txBox="1">
            <a:spLocks noChangeArrowheads="1"/>
          </p:cNvSpPr>
          <p:nvPr/>
        </p:nvSpPr>
        <p:spPr bwMode="auto">
          <a:xfrm>
            <a:off x="2592388" y="1792288"/>
            <a:ext cx="3960812" cy="646112"/>
          </a:xfrm>
          <a:prstGeom prst="rect">
            <a:avLst/>
          </a:prstGeom>
          <a:solidFill>
            <a:schemeClr val="bg1"/>
          </a:solidFill>
          <a:ln w="38100">
            <a:solidFill>
              <a:srgbClr val="7030A0"/>
            </a:solidFill>
            <a:prstDash val="dash"/>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b="1" dirty="0"/>
              <a:t>CMH-17 Composite Repair Structural Substantiation and M&amp;P Controls (Vol. 3 Ch. 14)</a:t>
            </a:r>
            <a:r>
              <a:rPr lang="en-US" sz="900" dirty="0"/>
              <a:t>: </a:t>
            </a:r>
            <a:r>
              <a:rPr lang="en-US" sz="900" i="1" dirty="0"/>
              <a:t>Document the recommended M&amp;P specifications, qualification, design criteria, analysis and test protocol for bonded repair structural substantiation.</a:t>
            </a:r>
          </a:p>
        </p:txBody>
      </p:sp>
      <p:sp>
        <p:nvSpPr>
          <p:cNvPr id="19" name="TextBox 14"/>
          <p:cNvSpPr txBox="1">
            <a:spLocks noChangeArrowheads="1"/>
          </p:cNvSpPr>
          <p:nvPr/>
        </p:nvSpPr>
        <p:spPr bwMode="auto">
          <a:xfrm>
            <a:off x="58738" y="5638800"/>
            <a:ext cx="9029700" cy="369888"/>
          </a:xfrm>
          <a:prstGeom prst="rect">
            <a:avLst/>
          </a:prstGeom>
          <a:solidFill>
            <a:schemeClr val="bg1"/>
          </a:solidFill>
          <a:ln w="19050">
            <a:solidFill>
              <a:schemeClr val="bg2"/>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b="1" dirty="0"/>
              <a:t>Research Support to Bonded Structure Initiatives, Including Bonded Repair</a:t>
            </a:r>
            <a:r>
              <a:rPr lang="en-US" sz="900" dirty="0"/>
              <a:t>: </a:t>
            </a:r>
            <a:r>
              <a:rPr lang="en-US" sz="900" i="1" dirty="0"/>
              <a:t>Benchmark industry practices and identify potential safety problems to support the development of regulatory policy, guidance and training that mitigate risks. This research will also include inspection method and other maintenance technology evaluations.</a:t>
            </a:r>
          </a:p>
        </p:txBody>
      </p:sp>
      <p:sp>
        <p:nvSpPr>
          <p:cNvPr id="20" name="TextBox 16"/>
          <p:cNvSpPr txBox="1">
            <a:spLocks noChangeArrowheads="1"/>
          </p:cNvSpPr>
          <p:nvPr/>
        </p:nvSpPr>
        <p:spPr bwMode="auto">
          <a:xfrm>
            <a:off x="5257800" y="4267200"/>
            <a:ext cx="2743200" cy="508000"/>
          </a:xfrm>
          <a:prstGeom prst="rect">
            <a:avLst/>
          </a:prstGeom>
          <a:solidFill>
            <a:schemeClr val="bg1"/>
          </a:solidFill>
          <a:ln w="19050">
            <a:solidFill>
              <a:schemeClr val="bg2"/>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b="1" dirty="0"/>
              <a:t>AC 65-33 (Composite Maintenance Training Guidance) Updates</a:t>
            </a:r>
            <a:r>
              <a:rPr lang="en-US" sz="900" dirty="0"/>
              <a:t>:</a:t>
            </a:r>
            <a:r>
              <a:rPr lang="en-US" sz="900" b="1" dirty="0"/>
              <a:t> </a:t>
            </a:r>
            <a:r>
              <a:rPr lang="en-US" sz="900" i="1" dirty="0"/>
              <a:t>Work with industry to update AC 65-33 </a:t>
            </a:r>
          </a:p>
        </p:txBody>
      </p:sp>
      <p:sp>
        <p:nvSpPr>
          <p:cNvPr id="21" name="Flowchart: Extract 35"/>
          <p:cNvSpPr>
            <a:spLocks noChangeArrowheads="1"/>
          </p:cNvSpPr>
          <p:nvPr/>
        </p:nvSpPr>
        <p:spPr bwMode="auto">
          <a:xfrm rot="10800000">
            <a:off x="7162800" y="4881563"/>
            <a:ext cx="228600" cy="127000"/>
          </a:xfrm>
          <a:prstGeom prst="flowChartExtract">
            <a:avLst/>
          </a:prstGeom>
          <a:solidFill>
            <a:schemeClr val="bg1"/>
          </a:solidFill>
          <a:ln w="19050">
            <a:solidFill>
              <a:schemeClr val="tx1"/>
            </a:solidFill>
            <a:miter lim="800000"/>
            <a:headEnd/>
            <a:tailEnd/>
          </a:ln>
        </p:spPr>
        <p:txBody>
          <a:bodyPr>
            <a:spAutoFit/>
          </a:bodyPr>
          <a:lstStyle/>
          <a:p>
            <a:pPr>
              <a:spcBef>
                <a:spcPct val="50000"/>
              </a:spcBef>
              <a:buFontTx/>
              <a:buChar char="•"/>
            </a:pPr>
            <a:endParaRPr lang="en-US" sz="2400" dirty="0"/>
          </a:p>
        </p:txBody>
      </p:sp>
      <p:sp>
        <p:nvSpPr>
          <p:cNvPr id="22" name="TextBox 36"/>
          <p:cNvSpPr txBox="1">
            <a:spLocks noChangeArrowheads="1"/>
          </p:cNvSpPr>
          <p:nvPr/>
        </p:nvSpPr>
        <p:spPr bwMode="auto">
          <a:xfrm>
            <a:off x="6248400" y="5008563"/>
            <a:ext cx="2057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b="1" dirty="0"/>
              <a:t>FAA/EASA/CAA/Industry Workshop to review                above Advances</a:t>
            </a:r>
            <a:endParaRPr lang="en-US" sz="500" dirty="0">
              <a:solidFill>
                <a:srgbClr val="FF0000"/>
              </a:solidFill>
            </a:endParaRPr>
          </a:p>
        </p:txBody>
      </p:sp>
      <p:cxnSp>
        <p:nvCxnSpPr>
          <p:cNvPr id="23" name="Elbow Connector 127"/>
          <p:cNvCxnSpPr>
            <a:cxnSpLocks noChangeShapeType="1"/>
          </p:cNvCxnSpPr>
          <p:nvPr/>
        </p:nvCxnSpPr>
        <p:spPr bwMode="auto">
          <a:xfrm>
            <a:off x="5267325" y="1373188"/>
            <a:ext cx="3419475" cy="3148012"/>
          </a:xfrm>
          <a:prstGeom prst="bentConnector3">
            <a:avLst>
              <a:gd name="adj1" fmla="val 99861"/>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24" name="Straight Arrow Connector 130"/>
          <p:cNvCxnSpPr>
            <a:cxnSpLocks noChangeShapeType="1"/>
          </p:cNvCxnSpPr>
          <p:nvPr/>
        </p:nvCxnSpPr>
        <p:spPr bwMode="auto">
          <a:xfrm flipH="1">
            <a:off x="8077200" y="4521200"/>
            <a:ext cx="609600" cy="0"/>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 name="Straight Arrow Connector 96"/>
          <p:cNvCxnSpPr>
            <a:cxnSpLocks noChangeShapeType="1"/>
          </p:cNvCxnSpPr>
          <p:nvPr/>
        </p:nvCxnSpPr>
        <p:spPr bwMode="auto">
          <a:xfrm>
            <a:off x="4573588" y="2432050"/>
            <a:ext cx="0" cy="744538"/>
          </a:xfrm>
          <a:prstGeom prst="straightConnector1">
            <a:avLst/>
          </a:prstGeom>
          <a:noFill/>
          <a:ln w="381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6" name="Straight Arrow Connector 113"/>
          <p:cNvCxnSpPr>
            <a:cxnSpLocks noChangeShapeType="1"/>
          </p:cNvCxnSpPr>
          <p:nvPr/>
        </p:nvCxnSpPr>
        <p:spPr bwMode="auto">
          <a:xfrm>
            <a:off x="6934200" y="3176588"/>
            <a:ext cx="0" cy="1020762"/>
          </a:xfrm>
          <a:prstGeom prst="straightConnector1">
            <a:avLst/>
          </a:prstGeom>
          <a:noFill/>
          <a:ln w="3810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7" name="TextBox 12"/>
          <p:cNvSpPr txBox="1">
            <a:spLocks noChangeArrowheads="1"/>
          </p:cNvSpPr>
          <p:nvPr/>
        </p:nvSpPr>
        <p:spPr bwMode="auto">
          <a:xfrm>
            <a:off x="5245100" y="2514600"/>
            <a:ext cx="2755900" cy="661988"/>
          </a:xfrm>
          <a:prstGeom prst="rect">
            <a:avLst/>
          </a:prstGeom>
          <a:solidFill>
            <a:schemeClr val="bg1"/>
          </a:solidFill>
          <a:ln w="28575">
            <a:solidFill>
              <a:srgbClr val="00B050"/>
            </a:solidFill>
            <a:prstDash val="dash"/>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b="1" dirty="0"/>
              <a:t>Best Practices in Bonded Repair Policy</a:t>
            </a:r>
            <a:r>
              <a:rPr lang="en-US" sz="900" dirty="0"/>
              <a:t>: </a:t>
            </a:r>
            <a:r>
              <a:rPr lang="en-US" sz="900" i="1" dirty="0"/>
              <a:t>Create policy to summarize and reference new international standards (SAE) and guidelines (CMH-17).</a:t>
            </a:r>
          </a:p>
        </p:txBody>
      </p:sp>
      <p:sp>
        <p:nvSpPr>
          <p:cNvPr id="28" name="TextBox 13"/>
          <p:cNvSpPr txBox="1">
            <a:spLocks noChangeArrowheads="1"/>
          </p:cNvSpPr>
          <p:nvPr/>
        </p:nvSpPr>
        <p:spPr bwMode="auto">
          <a:xfrm>
            <a:off x="3924300" y="3236913"/>
            <a:ext cx="2628900" cy="954087"/>
          </a:xfrm>
          <a:prstGeom prst="rect">
            <a:avLst/>
          </a:prstGeom>
          <a:solidFill>
            <a:schemeClr val="bg1"/>
          </a:solidFill>
          <a:ln w="28575">
            <a:solidFill>
              <a:srgbClr val="00B050"/>
            </a:solidFill>
            <a:prstDash val="dash"/>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b="1" dirty="0"/>
              <a:t>Short Course for Bonded Repair Design, Substantiation, and Approval</a:t>
            </a:r>
            <a:r>
              <a:rPr lang="en-US" sz="900" dirty="0"/>
              <a:t>: </a:t>
            </a:r>
            <a:r>
              <a:rPr lang="en-US" sz="900" i="1" dirty="0"/>
              <a:t>Develop short course for training needed for regulatory and industry engineering designees involved in bonded repair design, structural substantiation, and approval.</a:t>
            </a:r>
          </a:p>
        </p:txBody>
      </p:sp>
      <p:cxnSp>
        <p:nvCxnSpPr>
          <p:cNvPr id="29" name="Elbow Connector 101"/>
          <p:cNvCxnSpPr>
            <a:cxnSpLocks noChangeShapeType="1"/>
            <a:endCxn id="27" idx="1"/>
          </p:cNvCxnSpPr>
          <p:nvPr/>
        </p:nvCxnSpPr>
        <p:spPr bwMode="auto">
          <a:xfrm rot="16200000" flipH="1">
            <a:off x="4878784" y="2479278"/>
            <a:ext cx="407194" cy="325437"/>
          </a:xfrm>
          <a:prstGeom prst="bentConnector2">
            <a:avLst/>
          </a:prstGeom>
          <a:noFill/>
          <a:ln w="3810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fld id="{7D4A7BFC-7979-47F1-BEF3-9154A3F66BA8}" type="slidenum">
              <a:rPr lang="en-US" smtClean="0"/>
              <a:t>8</a:t>
            </a:fld>
            <a:endParaRPr lang="en-US" dirty="0"/>
          </a:p>
        </p:txBody>
      </p:sp>
      <p:cxnSp>
        <p:nvCxnSpPr>
          <p:cNvPr id="30" name="Elbow Connector 101"/>
          <p:cNvCxnSpPr>
            <a:cxnSpLocks noChangeShapeType="1"/>
          </p:cNvCxnSpPr>
          <p:nvPr/>
        </p:nvCxnSpPr>
        <p:spPr bwMode="auto">
          <a:xfrm rot="16200000" flipH="1">
            <a:off x="1801020" y="1737516"/>
            <a:ext cx="2057401" cy="1935166"/>
          </a:xfrm>
          <a:prstGeom prst="bentConnector3">
            <a:avLst>
              <a:gd name="adj1" fmla="val 99778"/>
            </a:avLst>
          </a:prstGeom>
          <a:noFill/>
          <a:ln w="3810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2" name="TextBox 31"/>
          <p:cNvSpPr txBox="1"/>
          <p:nvPr/>
        </p:nvSpPr>
        <p:spPr>
          <a:xfrm>
            <a:off x="3279344" y="4138327"/>
            <a:ext cx="1842364" cy="369332"/>
          </a:xfrm>
          <a:prstGeom prst="rect">
            <a:avLst/>
          </a:prstGeom>
          <a:solidFill>
            <a:srgbClr val="00B0F0"/>
          </a:solidFill>
          <a:ln w="19050">
            <a:solidFill>
              <a:schemeClr val="tx1"/>
            </a:solidFill>
          </a:ln>
        </p:spPr>
        <p:txBody>
          <a:bodyPr wrap="none" rtlCol="0">
            <a:spAutoFit/>
          </a:bodyPr>
          <a:lstStyle/>
          <a:p>
            <a:r>
              <a:rPr lang="en-US" dirty="0"/>
              <a:t>Designee Training</a:t>
            </a:r>
          </a:p>
        </p:txBody>
      </p:sp>
      <p:sp>
        <p:nvSpPr>
          <p:cNvPr id="33" name="TextBox 32"/>
          <p:cNvSpPr txBox="1"/>
          <p:nvPr/>
        </p:nvSpPr>
        <p:spPr>
          <a:xfrm>
            <a:off x="7089342" y="3040618"/>
            <a:ext cx="1460298" cy="646331"/>
          </a:xfrm>
          <a:prstGeom prst="rect">
            <a:avLst/>
          </a:prstGeom>
          <a:solidFill>
            <a:srgbClr val="00B0F0"/>
          </a:solidFill>
          <a:ln w="19050">
            <a:solidFill>
              <a:schemeClr val="tx1"/>
            </a:solidFill>
          </a:ln>
        </p:spPr>
        <p:txBody>
          <a:bodyPr wrap="square" rtlCol="0">
            <a:spAutoFit/>
          </a:bodyPr>
          <a:lstStyle/>
          <a:p>
            <a:pPr algn="ctr"/>
            <a:r>
              <a:rPr lang="en-US" dirty="0"/>
              <a:t>Policy Development</a:t>
            </a:r>
          </a:p>
        </p:txBody>
      </p:sp>
      <p:sp>
        <p:nvSpPr>
          <p:cNvPr id="34" name="TextBox 33"/>
          <p:cNvSpPr txBox="1"/>
          <p:nvPr/>
        </p:nvSpPr>
        <p:spPr>
          <a:xfrm>
            <a:off x="4394932" y="4754563"/>
            <a:ext cx="1904880" cy="369332"/>
          </a:xfrm>
          <a:prstGeom prst="rect">
            <a:avLst/>
          </a:prstGeom>
          <a:solidFill>
            <a:srgbClr val="00B0F0"/>
          </a:solidFill>
          <a:ln w="19050">
            <a:solidFill>
              <a:schemeClr val="tx1"/>
            </a:solidFill>
          </a:ln>
        </p:spPr>
        <p:txBody>
          <a:bodyPr wrap="none" rtlCol="0">
            <a:spAutoFit/>
          </a:bodyPr>
          <a:lstStyle/>
          <a:p>
            <a:r>
              <a:rPr lang="en-US" dirty="0"/>
              <a:t>Guidance Updates</a:t>
            </a:r>
          </a:p>
        </p:txBody>
      </p:sp>
      <p:sp>
        <p:nvSpPr>
          <p:cNvPr id="31" name="Isosceles Triangle 30"/>
          <p:cNvSpPr/>
          <p:nvPr/>
        </p:nvSpPr>
        <p:spPr>
          <a:xfrm>
            <a:off x="3967579" y="701577"/>
            <a:ext cx="457200" cy="365760"/>
          </a:xfrm>
          <a:prstGeom prst="triangle">
            <a:avLst/>
          </a:prstGeom>
          <a:solidFill>
            <a:schemeClr val="bg1">
              <a:lumMod val="6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516438" y="821830"/>
            <a:ext cx="993221" cy="369332"/>
          </a:xfrm>
          <a:prstGeom prst="rect">
            <a:avLst/>
          </a:prstGeom>
          <a:solidFill>
            <a:schemeClr val="bg1">
              <a:lumMod val="65000"/>
            </a:schemeClr>
          </a:solidFill>
          <a:ln w="57150">
            <a:solidFill>
              <a:schemeClr val="tx1"/>
            </a:solidFill>
          </a:ln>
        </p:spPr>
        <p:txBody>
          <a:bodyPr wrap="none" rtlCol="0">
            <a:spAutoFit/>
          </a:bodyPr>
          <a:lstStyle/>
          <a:p>
            <a:r>
              <a:rPr lang="en-US" dirty="0"/>
              <a:t>Last </a:t>
            </a:r>
            <a:r>
              <a:rPr lang="en-US" dirty="0" err="1"/>
              <a:t>Mtg</a:t>
            </a:r>
            <a:endParaRPr lang="en-US" dirty="0"/>
          </a:p>
        </p:txBody>
      </p:sp>
      <p:sp>
        <p:nvSpPr>
          <p:cNvPr id="35" name="Isosceles Triangle 34"/>
          <p:cNvSpPr/>
          <p:nvPr/>
        </p:nvSpPr>
        <p:spPr>
          <a:xfrm>
            <a:off x="5716258" y="701577"/>
            <a:ext cx="457200" cy="365760"/>
          </a:xfrm>
          <a:prstGeom prst="triangle">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265117" y="821830"/>
            <a:ext cx="897682" cy="369332"/>
          </a:xfrm>
          <a:prstGeom prst="rect">
            <a:avLst/>
          </a:prstGeom>
          <a:solidFill>
            <a:srgbClr val="FFFF00"/>
          </a:solidFill>
          <a:ln w="57150">
            <a:solidFill>
              <a:schemeClr val="tx1"/>
            </a:solidFill>
          </a:ln>
        </p:spPr>
        <p:txBody>
          <a:bodyPr wrap="none" rtlCol="0">
            <a:spAutoFit/>
          </a:bodyPr>
          <a:lstStyle/>
          <a:p>
            <a:r>
              <a:rPr lang="en-US" dirty="0"/>
              <a:t>Present</a:t>
            </a:r>
          </a:p>
        </p:txBody>
      </p:sp>
    </p:spTree>
    <p:extLst>
      <p:ext uri="{BB962C8B-B14F-4D97-AF65-F5344CB8AC3E}">
        <p14:creationId xmlns:p14="http://schemas.microsoft.com/office/powerpoint/2010/main" val="2549179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Established Working Group To Accomplish CMH-17 Tasks</a:t>
            </a:r>
          </a:p>
        </p:txBody>
      </p:sp>
      <p:sp>
        <p:nvSpPr>
          <p:cNvPr id="3" name="Content Placeholder 2"/>
          <p:cNvSpPr>
            <a:spLocks noGrp="1"/>
          </p:cNvSpPr>
          <p:nvPr>
            <p:ph idx="1"/>
          </p:nvPr>
        </p:nvSpPr>
        <p:spPr/>
        <p:txBody>
          <a:bodyPr/>
          <a:lstStyle/>
          <a:p>
            <a:r>
              <a:rPr lang="en-US" dirty="0"/>
              <a:t>“Substantiation of Bonded Repair” (</a:t>
            </a:r>
            <a:r>
              <a:rPr lang="en-US" dirty="0" err="1"/>
              <a:t>SoBR</a:t>
            </a:r>
            <a:r>
              <a:rPr lang="en-US" dirty="0"/>
              <a:t>) WG</a:t>
            </a:r>
          </a:p>
          <a:p>
            <a:pPr lvl="1"/>
            <a:r>
              <a:rPr lang="en-US" dirty="0"/>
              <a:t>Mission</a:t>
            </a:r>
          </a:p>
          <a:p>
            <a:pPr lvl="2"/>
            <a:r>
              <a:rPr lang="en-US" dirty="0"/>
              <a:t>Lead and review creation of the bonded repair substantiation norms to be documented in CMH-17 and referred to by new guidance and policy.</a:t>
            </a:r>
          </a:p>
          <a:p>
            <a:pPr lvl="3"/>
            <a:r>
              <a:rPr lang="en-US" dirty="0"/>
              <a:t>Update existing Volume 3 Chapter 14 “Supportability”</a:t>
            </a:r>
          </a:p>
          <a:p>
            <a:pPr lvl="3"/>
            <a:r>
              <a:rPr lang="en-US" dirty="0"/>
              <a:t>Add Case Study Examples as additional section in Chapter 14</a:t>
            </a:r>
          </a:p>
          <a:p>
            <a:pPr lvl="1"/>
            <a:r>
              <a:rPr lang="en-US" dirty="0"/>
              <a:t>Objective</a:t>
            </a:r>
          </a:p>
          <a:p>
            <a:pPr lvl="2"/>
            <a:r>
              <a:rPr lang="en-US" dirty="0"/>
              <a:t>Ensure viable, sufficient, bonded repair substantiation approaches become the documented best practices.</a:t>
            </a:r>
          </a:p>
          <a:p>
            <a:pPr lvl="3"/>
            <a:r>
              <a:rPr lang="en-US" dirty="0"/>
              <a:t>With emphasis on “minimum” sufficient test requirements</a:t>
            </a:r>
          </a:p>
        </p:txBody>
      </p:sp>
      <p:sp>
        <p:nvSpPr>
          <p:cNvPr id="4" name="Slide Number Placeholder 3"/>
          <p:cNvSpPr>
            <a:spLocks noGrp="1"/>
          </p:cNvSpPr>
          <p:nvPr>
            <p:ph type="sldNum" sz="quarter" idx="12"/>
          </p:nvPr>
        </p:nvSpPr>
        <p:spPr/>
        <p:txBody>
          <a:bodyPr/>
          <a:lstStyle/>
          <a:p>
            <a:fld id="{7D4A7BFC-7979-47F1-BEF3-9154A3F66BA8}" type="slidenum">
              <a:rPr lang="en-US" smtClean="0"/>
              <a:pPr/>
              <a:t>9</a:t>
            </a:fld>
            <a:endParaRPr lang="en-US" dirty="0"/>
          </a:p>
        </p:txBody>
      </p:sp>
    </p:spTree>
    <p:extLst>
      <p:ext uri="{BB962C8B-B14F-4D97-AF65-F5344CB8AC3E}">
        <p14:creationId xmlns:p14="http://schemas.microsoft.com/office/powerpoint/2010/main" val="1218287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12646</TotalTime>
  <Words>4109</Words>
  <Application>Microsoft Office PowerPoint</Application>
  <PresentationFormat>On-screen Show (4:3)</PresentationFormat>
  <Paragraphs>1231</Paragraphs>
  <Slides>40</Slides>
  <Notes>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50" baseType="lpstr">
      <vt:lpstr>Arial</vt:lpstr>
      <vt:lpstr>Arial Black</vt:lpstr>
      <vt:lpstr>Calibri</vt:lpstr>
      <vt:lpstr>Calibri Light</vt:lpstr>
      <vt:lpstr>Times New Roman</vt:lpstr>
      <vt:lpstr>Wingdings</vt:lpstr>
      <vt:lpstr>Office Theme</vt:lpstr>
      <vt:lpstr>1_Office Theme</vt:lpstr>
      <vt:lpstr>Custom Design</vt:lpstr>
      <vt:lpstr>Microsoft Word Document</vt:lpstr>
      <vt:lpstr>FAA Aviation Safety - Bonded Repair Initiative Progress Update:  Substantiation of Bonded Repair (SoBR) WG  Presented at: Composites Modifications Workshop NIAR/NCAT, Wichita KS July 20, 2016</vt:lpstr>
      <vt:lpstr>What is My Background? (composites since 1977, 40 years)</vt:lpstr>
      <vt:lpstr> DOT/FAA/TC-14/20   Nonconforming Composite Repairs: Case Study Analysis</vt:lpstr>
      <vt:lpstr>Variable Strength Performance Of “Same” Repair Observed When Performed By Multiple MRO’s</vt:lpstr>
      <vt:lpstr>Current Situation Bonded Repair of PSE and Non-PSE</vt:lpstr>
      <vt:lpstr>Targets For Improvement Bonded Repair of PSE and Non-PSE</vt:lpstr>
      <vt:lpstr>Proposed Actions Bonded Repair of PSE and Non-PSE</vt:lpstr>
      <vt:lpstr>PowerPoint Presentation</vt:lpstr>
      <vt:lpstr>Established Working Group To Accomplish CMH-17 Tasks</vt:lpstr>
      <vt:lpstr>SoBR WG - Attendance</vt:lpstr>
      <vt:lpstr>SoBR WG - Attendance</vt:lpstr>
      <vt:lpstr>CMH-17 Progress To Date (special thanks to Peter Smith)</vt:lpstr>
      <vt:lpstr>SoBR WG – Accomplishments to Date</vt:lpstr>
      <vt:lpstr>Case study examples Discussion “level set”</vt:lpstr>
      <vt:lpstr>Case Study Examples “Level Set” Of SoBR WG Members</vt:lpstr>
      <vt:lpstr>Salient Regulations To Consider</vt:lpstr>
      <vt:lpstr>Salient Regulations To Consider</vt:lpstr>
      <vt:lpstr>Compliance by Analysis</vt:lpstr>
      <vt:lpstr>Case study #1: Flap Wedge ( CS#1 taken from DOT/FAA/TC-14/20) </vt:lpstr>
      <vt:lpstr>Example – Flap Wedge Damage and Repair Definitions</vt:lpstr>
      <vt:lpstr>Example – Flap Wedge Evaluation Against Regulation Checklist</vt:lpstr>
      <vt:lpstr>Example – Flap Wedge Evaluation Against Guidance Checklist</vt:lpstr>
      <vt:lpstr>Example – Flap Wedge SoBR WG Feedback</vt:lpstr>
      <vt:lpstr>Example – Flap Wedge SoBR WG Feedback</vt:lpstr>
      <vt:lpstr>Example – Flap Wedge Actual Outcome</vt:lpstr>
      <vt:lpstr>Case Study Write-up</vt:lpstr>
      <vt:lpstr>Case study #2: Fuselage Skin damage</vt:lpstr>
      <vt:lpstr>Case Study #2 – Composite Fuselage Repair Description of Damage</vt:lpstr>
      <vt:lpstr>Case Study #2 - Fuselage Repair Proposed Repair</vt:lpstr>
      <vt:lpstr>Some Considerations In Substantiating the Proposed Repair</vt:lpstr>
      <vt:lpstr>Case Study #2 - Fuselage Repair WG e-mail Feedback</vt:lpstr>
      <vt:lpstr>SoBR WG Comments From Previous Meetings</vt:lpstr>
      <vt:lpstr>SoBR WG Comments From Previous Meetings</vt:lpstr>
      <vt:lpstr>SoBR WG Comments From Previous Meetings</vt:lpstr>
      <vt:lpstr>SoBR WG Comments From Previous Meetings</vt:lpstr>
      <vt:lpstr>Case Study #2 - Fuselage Repair WG e-mail Feedback</vt:lpstr>
      <vt:lpstr>Case Study #2 - Fuselage Repair Internal Health/Quality Evaluation</vt:lpstr>
      <vt:lpstr>Proposed Case Study Candidates</vt:lpstr>
      <vt:lpstr>SoBR WG Membership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dc:creator>
  <cp:lastModifiedBy>Michael Borgman</cp:lastModifiedBy>
  <cp:revision>715</cp:revision>
  <dcterms:created xsi:type="dcterms:W3CDTF">2013-07-14T22:30:30Z</dcterms:created>
  <dcterms:modified xsi:type="dcterms:W3CDTF">2016-07-20T20:10:43Z</dcterms:modified>
</cp:coreProperties>
</file>